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07" r:id="rId13"/>
    <p:sldId id="308" r:id="rId14"/>
    <p:sldId id="309" r:id="rId15"/>
    <p:sldId id="311" r:id="rId16"/>
    <p:sldId id="312" r:id="rId17"/>
    <p:sldId id="313" r:id="rId18"/>
    <p:sldId id="314" r:id="rId19"/>
    <p:sldId id="315" r:id="rId20"/>
    <p:sldId id="316" r:id="rId21"/>
    <p:sldId id="317" r:id="rId22"/>
    <p:sldId id="318" r:id="rId23"/>
    <p:sldId id="319" r:id="rId24"/>
    <p:sldId id="320" r:id="rId25"/>
    <p:sldId id="322"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21" r:id="rId43"/>
    <p:sldId id="31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12607" y="1495451"/>
            <a:ext cx="3738318" cy="2901694"/>
          </a:xfrm>
        </p:spPr>
        <p:txBody>
          <a:bodyPr anchor="b">
            <a:normAutofit/>
          </a:bodyPr>
          <a:lstStyle/>
          <a:p>
            <a:r>
              <a:rPr lang="en-US" sz="4400" dirty="0">
                <a:solidFill>
                  <a:schemeClr val="tx1"/>
                </a:solidFill>
              </a:rPr>
              <a:t>Twitter Sentimental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Group number:- 01</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CE59-3AE2-4E8C-9A05-2C9878D090E7}"/>
              </a:ext>
            </a:extLst>
          </p:cNvPr>
          <p:cNvSpPr>
            <a:spLocks noGrp="1"/>
          </p:cNvSpPr>
          <p:nvPr>
            <p:ph type="title"/>
          </p:nvPr>
        </p:nvSpPr>
        <p:spPr/>
        <p:txBody>
          <a:bodyPr/>
          <a:lstStyle/>
          <a:p>
            <a:r>
              <a:rPr lang="en-IN" dirty="0"/>
              <a:t>Approach</a:t>
            </a:r>
          </a:p>
        </p:txBody>
      </p:sp>
      <p:sp>
        <p:nvSpPr>
          <p:cNvPr id="3" name="Content Placeholder 2">
            <a:extLst>
              <a:ext uri="{FF2B5EF4-FFF2-40B4-BE49-F238E27FC236}">
                <a16:creationId xmlns:a16="http://schemas.microsoft.com/office/drawing/2014/main" id="{EE8F61F5-4D68-4387-8378-39C95F0D4A20}"/>
              </a:ext>
            </a:extLst>
          </p:cNvPr>
          <p:cNvSpPr>
            <a:spLocks noGrp="1"/>
          </p:cNvSpPr>
          <p:nvPr>
            <p:ph idx="1"/>
          </p:nvPr>
        </p:nvSpPr>
        <p:spPr/>
        <p:txBody>
          <a:bodyPr/>
          <a:lstStyle/>
          <a:p>
            <a:pPr>
              <a:buFont typeface="Wingdings" panose="05000000000000000000" pitchFamily="2" charset="2"/>
              <a:buChar char="q"/>
            </a:pPr>
            <a:r>
              <a:rPr lang="en-IN" dirty="0"/>
              <a:t>Tweet Downloader</a:t>
            </a:r>
          </a:p>
          <a:p>
            <a:pPr marL="0" indent="0">
              <a:buNone/>
            </a:pPr>
            <a:r>
              <a:rPr lang="en-IN" dirty="0"/>
              <a:t>Download the tweets using Twitter API</a:t>
            </a:r>
          </a:p>
          <a:p>
            <a:pPr>
              <a:buFont typeface="Wingdings" panose="05000000000000000000" pitchFamily="2" charset="2"/>
              <a:buChar char="q"/>
            </a:pPr>
            <a:r>
              <a:rPr lang="en-IN" dirty="0"/>
              <a:t>Tokenisation</a:t>
            </a:r>
          </a:p>
          <a:p>
            <a:pPr marL="0" indent="0">
              <a:buNone/>
            </a:pPr>
            <a:r>
              <a:rPr lang="en-IN" dirty="0"/>
              <a:t>Twitter specific POS tagger developed by Social Media Search</a:t>
            </a:r>
          </a:p>
          <a:p>
            <a:pPr>
              <a:buFont typeface="Wingdings" panose="05000000000000000000" pitchFamily="2" charset="2"/>
              <a:buChar char="q"/>
            </a:pPr>
            <a:r>
              <a:rPr lang="en-IN" dirty="0" err="1"/>
              <a:t>Preprocessing</a:t>
            </a:r>
            <a:r>
              <a:rPr lang="en-IN" dirty="0"/>
              <a:t> </a:t>
            </a:r>
          </a:p>
          <a:p>
            <a:pPr marL="0" indent="0">
              <a:buNone/>
            </a:pPr>
            <a:r>
              <a:rPr lang="en-IN" dirty="0"/>
              <a:t>Removing Non-English Tweets, Replacing Emoticons by their polarity, Remove URL, Target Mentions, Hashtags</a:t>
            </a:r>
          </a:p>
          <a:p>
            <a:pPr marL="0" indent="0">
              <a:buNone/>
            </a:pPr>
            <a:r>
              <a:rPr lang="en-IN" dirty="0"/>
              <a:t>Remove Nouns and Prepositions, Replace sequence of repeated characters.</a:t>
            </a:r>
          </a:p>
          <a:p>
            <a:pPr marL="0" indent="0">
              <a:buNone/>
            </a:pPr>
            <a:endParaRPr lang="en-IN" dirty="0"/>
          </a:p>
        </p:txBody>
      </p:sp>
    </p:spTree>
    <p:extLst>
      <p:ext uri="{BB962C8B-B14F-4D97-AF65-F5344CB8AC3E}">
        <p14:creationId xmlns:p14="http://schemas.microsoft.com/office/powerpoint/2010/main" val="296116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42CB-74EF-4DDC-AEE4-56C9E670B555}"/>
              </a:ext>
            </a:extLst>
          </p:cNvPr>
          <p:cNvSpPr>
            <a:spLocks noGrp="1"/>
          </p:cNvSpPr>
          <p:nvPr>
            <p:ph type="title"/>
          </p:nvPr>
        </p:nvSpPr>
        <p:spPr/>
        <p:txBody>
          <a:bodyPr/>
          <a:lstStyle/>
          <a:p>
            <a:r>
              <a:rPr lang="en-IN" dirty="0"/>
              <a:t>Approach</a:t>
            </a:r>
          </a:p>
        </p:txBody>
      </p:sp>
      <p:sp>
        <p:nvSpPr>
          <p:cNvPr id="3" name="Content Placeholder 2">
            <a:extLst>
              <a:ext uri="{FF2B5EF4-FFF2-40B4-BE49-F238E27FC236}">
                <a16:creationId xmlns:a16="http://schemas.microsoft.com/office/drawing/2014/main" id="{319CD70A-0EB7-44C4-AE4F-1CFBE1DF3E7F}"/>
              </a:ext>
            </a:extLst>
          </p:cNvPr>
          <p:cNvSpPr>
            <a:spLocks noGrp="1"/>
          </p:cNvSpPr>
          <p:nvPr>
            <p:ph idx="1"/>
          </p:nvPr>
        </p:nvSpPr>
        <p:spPr/>
        <p:txBody>
          <a:bodyPr>
            <a:normAutofit lnSpcReduction="10000"/>
          </a:bodyPr>
          <a:lstStyle/>
          <a:p>
            <a:pPr>
              <a:buFont typeface="Wingdings" panose="05000000000000000000" pitchFamily="2" charset="2"/>
              <a:buChar char="q"/>
            </a:pPr>
            <a:r>
              <a:rPr lang="en-IN" dirty="0"/>
              <a:t>Feature Extractor</a:t>
            </a:r>
            <a:br>
              <a:rPr lang="en-IN" dirty="0"/>
            </a:br>
            <a:r>
              <a:rPr lang="en-IN" dirty="0"/>
              <a:t>&gt; Polarity Score of the tweet</a:t>
            </a:r>
            <a:br>
              <a:rPr lang="en-IN" dirty="0"/>
            </a:br>
            <a:r>
              <a:rPr lang="en-IN" dirty="0"/>
              <a:t>&gt; Percentage of capitalised words</a:t>
            </a:r>
            <a:br>
              <a:rPr lang="en-IN" dirty="0"/>
            </a:br>
            <a:r>
              <a:rPr lang="en-IN" dirty="0"/>
              <a:t>&gt; Number of positive/negative capitalised words</a:t>
            </a:r>
            <a:br>
              <a:rPr lang="en-IN" dirty="0"/>
            </a:br>
            <a:r>
              <a:rPr lang="en-IN" dirty="0"/>
              <a:t>&gt; Number of positive/negative hashtags</a:t>
            </a:r>
            <a:br>
              <a:rPr lang="en-IN" dirty="0"/>
            </a:br>
            <a:r>
              <a:rPr lang="en-IN" dirty="0"/>
              <a:t>&gt; Number of negations</a:t>
            </a:r>
          </a:p>
          <a:p>
            <a:pPr>
              <a:buFont typeface="Wingdings" panose="05000000000000000000" pitchFamily="2" charset="2"/>
              <a:buChar char="q"/>
            </a:pPr>
            <a:r>
              <a:rPr lang="en-IN" dirty="0"/>
              <a:t>Classifier and Prediction</a:t>
            </a:r>
          </a:p>
          <a:p>
            <a:pPr marL="0" indent="0">
              <a:buNone/>
            </a:pPr>
            <a:r>
              <a:rPr lang="en-IN" dirty="0"/>
              <a:t>The Feature extracted are next passed on to SVM / Naïve Bayes classifier</a:t>
            </a:r>
          </a:p>
          <a:p>
            <a:pPr marL="0" indent="0">
              <a:buNone/>
            </a:pPr>
            <a:r>
              <a:rPr lang="en-IN" dirty="0"/>
              <a:t>The Model built is used to predict the sentiment of the tweets.</a:t>
            </a:r>
          </a:p>
          <a:p>
            <a:pPr marL="0" indent="0">
              <a:buNone/>
            </a:pPr>
            <a:r>
              <a:rPr lang="en-IN" dirty="0"/>
              <a:t>     </a:t>
            </a:r>
          </a:p>
        </p:txBody>
      </p:sp>
    </p:spTree>
    <p:extLst>
      <p:ext uri="{BB962C8B-B14F-4D97-AF65-F5344CB8AC3E}">
        <p14:creationId xmlns:p14="http://schemas.microsoft.com/office/powerpoint/2010/main" val="448178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3A6E-D2C0-4A50-B312-81BAD1FB5B36}"/>
              </a:ext>
            </a:extLst>
          </p:cNvPr>
          <p:cNvSpPr>
            <a:spLocks noGrp="1"/>
          </p:cNvSpPr>
          <p:nvPr>
            <p:ph type="title" idx="4294967295"/>
          </p:nvPr>
        </p:nvSpPr>
        <p:spPr>
          <a:xfrm>
            <a:off x="0" y="287338"/>
            <a:ext cx="4303713" cy="701675"/>
          </a:xfrm>
        </p:spPr>
        <p:txBody>
          <a:bodyPr>
            <a:normAutofit fontScale="90000"/>
          </a:bodyPr>
          <a:lstStyle/>
          <a:p>
            <a:r>
              <a:rPr lang="en-IN" dirty="0"/>
              <a:t>Design Plan</a:t>
            </a:r>
          </a:p>
        </p:txBody>
      </p:sp>
      <p:sp>
        <p:nvSpPr>
          <p:cNvPr id="4" name="Rectangle 3">
            <a:extLst>
              <a:ext uri="{FF2B5EF4-FFF2-40B4-BE49-F238E27FC236}">
                <a16:creationId xmlns:a16="http://schemas.microsoft.com/office/drawing/2014/main" id="{75F79BD1-DF3F-4C32-B8C2-4F63273530E5}"/>
              </a:ext>
            </a:extLst>
          </p:cNvPr>
          <p:cNvSpPr/>
          <p:nvPr/>
        </p:nvSpPr>
        <p:spPr>
          <a:xfrm>
            <a:off x="1456316" y="1569307"/>
            <a:ext cx="4303713" cy="22365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9E2F8200-677C-4970-8383-691B51842D65}"/>
              </a:ext>
            </a:extLst>
          </p:cNvPr>
          <p:cNvSpPr/>
          <p:nvPr/>
        </p:nvSpPr>
        <p:spPr>
          <a:xfrm>
            <a:off x="6623219" y="1507523"/>
            <a:ext cx="3361037" cy="2298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Speech Bubble: Rectangle 5">
            <a:extLst>
              <a:ext uri="{FF2B5EF4-FFF2-40B4-BE49-F238E27FC236}">
                <a16:creationId xmlns:a16="http://schemas.microsoft.com/office/drawing/2014/main" id="{6DB8A042-8D23-4B15-BE31-842B4A3FA393}"/>
              </a:ext>
            </a:extLst>
          </p:cNvPr>
          <p:cNvSpPr/>
          <p:nvPr/>
        </p:nvSpPr>
        <p:spPr>
          <a:xfrm>
            <a:off x="11182865" y="1705232"/>
            <a:ext cx="889686" cy="654909"/>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query</a:t>
            </a:r>
          </a:p>
        </p:txBody>
      </p:sp>
      <p:sp>
        <p:nvSpPr>
          <p:cNvPr id="7" name="Speech Bubble: Rectangle 6">
            <a:extLst>
              <a:ext uri="{FF2B5EF4-FFF2-40B4-BE49-F238E27FC236}">
                <a16:creationId xmlns:a16="http://schemas.microsoft.com/office/drawing/2014/main" id="{A60B3C7C-72D2-4BF7-A105-BD8A6E70BA8B}"/>
              </a:ext>
            </a:extLst>
          </p:cNvPr>
          <p:cNvSpPr/>
          <p:nvPr/>
        </p:nvSpPr>
        <p:spPr>
          <a:xfrm>
            <a:off x="11154031" y="2804983"/>
            <a:ext cx="889686" cy="654909"/>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query</a:t>
            </a:r>
          </a:p>
        </p:txBody>
      </p:sp>
      <p:sp>
        <p:nvSpPr>
          <p:cNvPr id="8" name="Rectangle: Rounded Corners 7">
            <a:extLst>
              <a:ext uri="{FF2B5EF4-FFF2-40B4-BE49-F238E27FC236}">
                <a16:creationId xmlns:a16="http://schemas.microsoft.com/office/drawing/2014/main" id="{2CC650EB-56F9-4100-A6D4-B9C936545759}"/>
              </a:ext>
            </a:extLst>
          </p:cNvPr>
          <p:cNvSpPr/>
          <p:nvPr/>
        </p:nvSpPr>
        <p:spPr>
          <a:xfrm>
            <a:off x="3608173" y="4843849"/>
            <a:ext cx="4880919" cy="13592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Diagonal Corners Rounded 8">
            <a:extLst>
              <a:ext uri="{FF2B5EF4-FFF2-40B4-BE49-F238E27FC236}">
                <a16:creationId xmlns:a16="http://schemas.microsoft.com/office/drawing/2014/main" id="{07430BA0-387B-4485-A91C-388AF5F87E28}"/>
              </a:ext>
            </a:extLst>
          </p:cNvPr>
          <p:cNvSpPr/>
          <p:nvPr/>
        </p:nvSpPr>
        <p:spPr>
          <a:xfrm>
            <a:off x="4015946" y="5498757"/>
            <a:ext cx="1408670" cy="518984"/>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Real time view</a:t>
            </a:r>
          </a:p>
        </p:txBody>
      </p:sp>
      <p:sp>
        <p:nvSpPr>
          <p:cNvPr id="10" name="Rectangle: Diagonal Corners Rounded 9">
            <a:extLst>
              <a:ext uri="{FF2B5EF4-FFF2-40B4-BE49-F238E27FC236}">
                <a16:creationId xmlns:a16="http://schemas.microsoft.com/office/drawing/2014/main" id="{959089BD-4303-4B3B-A312-A7FC8574DFE2}"/>
              </a:ext>
            </a:extLst>
          </p:cNvPr>
          <p:cNvSpPr/>
          <p:nvPr/>
        </p:nvSpPr>
        <p:spPr>
          <a:xfrm>
            <a:off x="6499655" y="5498757"/>
            <a:ext cx="1408670" cy="518984"/>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Real time view</a:t>
            </a:r>
          </a:p>
        </p:txBody>
      </p:sp>
      <p:sp>
        <p:nvSpPr>
          <p:cNvPr id="11" name="Flowchart: Magnetic Disk 10">
            <a:extLst>
              <a:ext uri="{FF2B5EF4-FFF2-40B4-BE49-F238E27FC236}">
                <a16:creationId xmlns:a16="http://schemas.microsoft.com/office/drawing/2014/main" id="{02F5937D-1D01-4B35-8E6F-E03682409065}"/>
              </a:ext>
            </a:extLst>
          </p:cNvPr>
          <p:cNvSpPr/>
          <p:nvPr/>
        </p:nvSpPr>
        <p:spPr>
          <a:xfrm>
            <a:off x="2347784" y="1705232"/>
            <a:ext cx="2372497" cy="864973"/>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Dataset</a:t>
            </a:r>
          </a:p>
        </p:txBody>
      </p:sp>
      <p:sp>
        <p:nvSpPr>
          <p:cNvPr id="12" name="Rectangle 11">
            <a:extLst>
              <a:ext uri="{FF2B5EF4-FFF2-40B4-BE49-F238E27FC236}">
                <a16:creationId xmlns:a16="http://schemas.microsoft.com/office/drawing/2014/main" id="{D4D8BCBC-5C86-4F26-8A36-E640C3012C41}"/>
              </a:ext>
            </a:extLst>
          </p:cNvPr>
          <p:cNvSpPr/>
          <p:nvPr/>
        </p:nvSpPr>
        <p:spPr>
          <a:xfrm>
            <a:off x="2347783" y="2792627"/>
            <a:ext cx="2372497" cy="3578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NLP Tools</a:t>
            </a:r>
          </a:p>
        </p:txBody>
      </p:sp>
      <p:sp>
        <p:nvSpPr>
          <p:cNvPr id="13" name="Rectangle 12">
            <a:extLst>
              <a:ext uri="{FF2B5EF4-FFF2-40B4-BE49-F238E27FC236}">
                <a16:creationId xmlns:a16="http://schemas.microsoft.com/office/drawing/2014/main" id="{49C27C9C-253C-41CF-AAED-74A3C3A02623}"/>
              </a:ext>
            </a:extLst>
          </p:cNvPr>
          <p:cNvSpPr/>
          <p:nvPr/>
        </p:nvSpPr>
        <p:spPr>
          <a:xfrm>
            <a:off x="2347783" y="3433759"/>
            <a:ext cx="2372497" cy="2970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ML Components</a:t>
            </a:r>
          </a:p>
        </p:txBody>
      </p:sp>
      <p:sp>
        <p:nvSpPr>
          <p:cNvPr id="14" name="Rectangle: Top Corners Rounded 13">
            <a:extLst>
              <a:ext uri="{FF2B5EF4-FFF2-40B4-BE49-F238E27FC236}">
                <a16:creationId xmlns:a16="http://schemas.microsoft.com/office/drawing/2014/main" id="{58AA82F4-3909-46F9-870C-E5A012B526C9}"/>
              </a:ext>
            </a:extLst>
          </p:cNvPr>
          <p:cNvSpPr/>
          <p:nvPr/>
        </p:nvSpPr>
        <p:spPr>
          <a:xfrm>
            <a:off x="7203990" y="2032686"/>
            <a:ext cx="1804086" cy="537519"/>
          </a:xfrm>
          <a:prstGeom prst="round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Batch view</a:t>
            </a:r>
          </a:p>
        </p:txBody>
      </p:sp>
      <p:sp>
        <p:nvSpPr>
          <p:cNvPr id="15" name="Rectangle: Top Corners Rounded 14">
            <a:extLst>
              <a:ext uri="{FF2B5EF4-FFF2-40B4-BE49-F238E27FC236}">
                <a16:creationId xmlns:a16="http://schemas.microsoft.com/office/drawing/2014/main" id="{9D34C93E-FF7C-4504-98D4-31B867963DA3}"/>
              </a:ext>
            </a:extLst>
          </p:cNvPr>
          <p:cNvSpPr/>
          <p:nvPr/>
        </p:nvSpPr>
        <p:spPr>
          <a:xfrm>
            <a:off x="7219907" y="3002692"/>
            <a:ext cx="1804086" cy="426308"/>
          </a:xfrm>
          <a:prstGeom prst="round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Batch view</a:t>
            </a:r>
          </a:p>
        </p:txBody>
      </p:sp>
      <p:sp>
        <p:nvSpPr>
          <p:cNvPr id="16" name="Arrow: Pentagon 15">
            <a:extLst>
              <a:ext uri="{FF2B5EF4-FFF2-40B4-BE49-F238E27FC236}">
                <a16:creationId xmlns:a16="http://schemas.microsoft.com/office/drawing/2014/main" id="{D396E550-4291-4F44-975C-9E8D89AE0379}"/>
              </a:ext>
            </a:extLst>
          </p:cNvPr>
          <p:cNvSpPr/>
          <p:nvPr/>
        </p:nvSpPr>
        <p:spPr>
          <a:xfrm>
            <a:off x="111211" y="4040659"/>
            <a:ext cx="1445741" cy="914400"/>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Twitter Data</a:t>
            </a:r>
          </a:p>
        </p:txBody>
      </p:sp>
      <p:sp>
        <p:nvSpPr>
          <p:cNvPr id="17" name="Arrow: Right 16">
            <a:extLst>
              <a:ext uri="{FF2B5EF4-FFF2-40B4-BE49-F238E27FC236}">
                <a16:creationId xmlns:a16="http://schemas.microsoft.com/office/drawing/2014/main" id="{3B2A4808-3EDE-4520-A11A-DEAD585231E5}"/>
              </a:ext>
            </a:extLst>
          </p:cNvPr>
          <p:cNvSpPr/>
          <p:nvPr/>
        </p:nvSpPr>
        <p:spPr>
          <a:xfrm rot="18854081">
            <a:off x="602738" y="3415073"/>
            <a:ext cx="727150" cy="33372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Arrow: Right 17">
            <a:extLst>
              <a:ext uri="{FF2B5EF4-FFF2-40B4-BE49-F238E27FC236}">
                <a16:creationId xmlns:a16="http://schemas.microsoft.com/office/drawing/2014/main" id="{D721D14C-44AF-425B-83BA-5DF379EF69EB}"/>
              </a:ext>
            </a:extLst>
          </p:cNvPr>
          <p:cNvSpPr/>
          <p:nvPr/>
        </p:nvSpPr>
        <p:spPr>
          <a:xfrm rot="1566410">
            <a:off x="720482" y="5264718"/>
            <a:ext cx="804081" cy="33363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Arrow: Right 18">
            <a:extLst>
              <a:ext uri="{FF2B5EF4-FFF2-40B4-BE49-F238E27FC236}">
                <a16:creationId xmlns:a16="http://schemas.microsoft.com/office/drawing/2014/main" id="{E435706E-043E-4DFD-B47A-7360664A80C9}"/>
              </a:ext>
            </a:extLst>
          </p:cNvPr>
          <p:cNvSpPr/>
          <p:nvPr/>
        </p:nvSpPr>
        <p:spPr>
          <a:xfrm>
            <a:off x="5760029" y="2570205"/>
            <a:ext cx="863190" cy="22242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34C49E5C-B4D2-409F-923E-5E6AF62B17C1}"/>
              </a:ext>
            </a:extLst>
          </p:cNvPr>
          <p:cNvCxnSpPr>
            <a:stCxn id="14" idx="0"/>
            <a:endCxn id="6" idx="1"/>
          </p:cNvCxnSpPr>
          <p:nvPr/>
        </p:nvCxnSpPr>
        <p:spPr>
          <a:xfrm flipV="1">
            <a:off x="9008076" y="2032687"/>
            <a:ext cx="2174789" cy="268759"/>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49792C40-C317-4D34-80DB-1059F66C27B5}"/>
              </a:ext>
            </a:extLst>
          </p:cNvPr>
          <p:cNvCxnSpPr>
            <a:stCxn id="15" idx="0"/>
          </p:cNvCxnSpPr>
          <p:nvPr/>
        </p:nvCxnSpPr>
        <p:spPr>
          <a:xfrm flipV="1">
            <a:off x="9023993" y="2301446"/>
            <a:ext cx="2174789" cy="91440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84E5734D-14EB-4BEB-99D2-CE78FDB40B2C}"/>
              </a:ext>
            </a:extLst>
          </p:cNvPr>
          <p:cNvCxnSpPr/>
          <p:nvPr/>
        </p:nvCxnSpPr>
        <p:spPr>
          <a:xfrm>
            <a:off x="9023993" y="321584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6BD50C2-CA87-4DF2-A841-153634A5B876}"/>
              </a:ext>
            </a:extLst>
          </p:cNvPr>
          <p:cNvCxnSpPr>
            <a:endCxn id="7" idx="1"/>
          </p:cNvCxnSpPr>
          <p:nvPr/>
        </p:nvCxnSpPr>
        <p:spPr>
          <a:xfrm flipV="1">
            <a:off x="8995159" y="3132438"/>
            <a:ext cx="2158872" cy="327454"/>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CEAE3939-D5B7-493E-8B47-D74C312CB45C}"/>
              </a:ext>
            </a:extLst>
          </p:cNvPr>
          <p:cNvCxnSpPr>
            <a:stCxn id="6" idx="2"/>
          </p:cNvCxnSpPr>
          <p:nvPr/>
        </p:nvCxnSpPr>
        <p:spPr>
          <a:xfrm flipH="1">
            <a:off x="5424616" y="2360141"/>
            <a:ext cx="6203092" cy="313861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5833F7DC-02B7-4DFE-BDCA-304165088E98}"/>
              </a:ext>
            </a:extLst>
          </p:cNvPr>
          <p:cNvCxnSpPr>
            <a:stCxn id="7" idx="4"/>
          </p:cNvCxnSpPr>
          <p:nvPr/>
        </p:nvCxnSpPr>
        <p:spPr>
          <a:xfrm flipH="1">
            <a:off x="7879491" y="3541756"/>
            <a:ext cx="3534035" cy="196935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39208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6F524D-EB94-4578-A06E-DA9FDD1526C6}"/>
              </a:ext>
            </a:extLst>
          </p:cNvPr>
          <p:cNvSpPr>
            <a:spLocks noGrp="1"/>
          </p:cNvSpPr>
          <p:nvPr>
            <p:ph type="title"/>
          </p:nvPr>
        </p:nvSpPr>
        <p:spPr>
          <a:xfrm>
            <a:off x="1097280" y="286603"/>
            <a:ext cx="10058400" cy="702305"/>
          </a:xfrm>
        </p:spPr>
        <p:txBody>
          <a:bodyPr>
            <a:normAutofit fontScale="90000"/>
          </a:bodyPr>
          <a:lstStyle/>
          <a:p>
            <a:r>
              <a:rPr lang="en-IN" dirty="0"/>
              <a:t>Implementation Plan</a:t>
            </a:r>
          </a:p>
        </p:txBody>
      </p:sp>
      <p:sp>
        <p:nvSpPr>
          <p:cNvPr id="5" name="Content Placeholder 4">
            <a:extLst>
              <a:ext uri="{FF2B5EF4-FFF2-40B4-BE49-F238E27FC236}">
                <a16:creationId xmlns:a16="http://schemas.microsoft.com/office/drawing/2014/main" id="{837A973F-4710-455D-9ED0-B19A3DAF8D5C}"/>
              </a:ext>
            </a:extLst>
          </p:cNvPr>
          <p:cNvSpPr>
            <a:spLocks noGrp="1"/>
          </p:cNvSpPr>
          <p:nvPr>
            <p:ph idx="1"/>
          </p:nvPr>
        </p:nvSpPr>
        <p:spPr/>
        <p:txBody>
          <a:bodyPr/>
          <a:lstStyle/>
          <a:p>
            <a:pPr marL="0" indent="0" algn="l">
              <a:buNone/>
            </a:pPr>
            <a:r>
              <a:rPr lang="en-US" dirty="0">
                <a:latin typeface="Noto Serif JP"/>
              </a:rPr>
              <a:t> </a:t>
            </a:r>
            <a:r>
              <a:rPr lang="en-US" b="0" i="0" dirty="0">
                <a:effectLst/>
                <a:latin typeface="Noto Serif JP"/>
              </a:rPr>
              <a:t>Here’s what our </a:t>
            </a:r>
            <a:r>
              <a:rPr lang="en-US" dirty="0">
                <a:latin typeface="Noto Serif JP"/>
              </a:rPr>
              <a:t>Implementation plan </a:t>
            </a:r>
            <a:r>
              <a:rPr lang="en-US" b="0" i="0" dirty="0">
                <a:effectLst/>
                <a:latin typeface="Noto Serif JP"/>
              </a:rPr>
              <a:t>will look like:</a:t>
            </a:r>
          </a:p>
          <a:p>
            <a:pPr algn="l">
              <a:buFont typeface="Wingdings" panose="05000000000000000000" pitchFamily="2" charset="2"/>
              <a:buChar char="q"/>
            </a:pPr>
            <a:r>
              <a:rPr lang="en-US" b="0" i="0" dirty="0">
                <a:effectLst/>
                <a:latin typeface="Nunito Sans"/>
              </a:rPr>
              <a:t>Gather relevant tweets from Twitter</a:t>
            </a:r>
          </a:p>
          <a:p>
            <a:pPr algn="l">
              <a:buFont typeface="Wingdings" panose="05000000000000000000" pitchFamily="2" charset="2"/>
              <a:buChar char="q"/>
            </a:pPr>
            <a:r>
              <a:rPr lang="en-US" b="0" i="0" dirty="0">
                <a:effectLst/>
                <a:latin typeface="Nunito Sans"/>
              </a:rPr>
              <a:t>Preprocessing (</a:t>
            </a:r>
            <a:r>
              <a:rPr lang="en-US" b="0" i="0" dirty="0" err="1">
                <a:effectLst/>
                <a:latin typeface="Nunito Sans"/>
              </a:rPr>
              <a:t>stopword</a:t>
            </a:r>
            <a:r>
              <a:rPr lang="en-US" b="0" i="0" dirty="0">
                <a:effectLst/>
                <a:latin typeface="Nunito Sans"/>
              </a:rPr>
              <a:t> removal)</a:t>
            </a:r>
          </a:p>
          <a:p>
            <a:pPr algn="l">
              <a:buFont typeface="Wingdings" panose="05000000000000000000" pitchFamily="2" charset="2"/>
              <a:buChar char="q"/>
            </a:pPr>
            <a:r>
              <a:rPr lang="en-US" b="0" i="0" dirty="0">
                <a:effectLst/>
                <a:latin typeface="Nunito Sans"/>
              </a:rPr>
              <a:t>Applying the right sentiment analysis algorithm</a:t>
            </a:r>
          </a:p>
          <a:p>
            <a:pPr algn="l">
              <a:buFont typeface="Wingdings" panose="05000000000000000000" pitchFamily="2" charset="2"/>
              <a:buChar char="q"/>
            </a:pPr>
            <a:r>
              <a:rPr lang="en-US" b="0" i="0" dirty="0">
                <a:effectLst/>
                <a:latin typeface="Nunito Sans"/>
              </a:rPr>
              <a:t>Analyze the results</a:t>
            </a:r>
          </a:p>
          <a:p>
            <a:pPr algn="l">
              <a:buFont typeface="Wingdings" panose="05000000000000000000" pitchFamily="2" charset="2"/>
              <a:buChar char="q"/>
            </a:pPr>
            <a:r>
              <a:rPr lang="en-US" b="0" i="0" dirty="0">
                <a:effectLst/>
                <a:latin typeface="Nunito Sans"/>
              </a:rPr>
              <a:t>Discuss further improvement and next steps</a:t>
            </a:r>
          </a:p>
          <a:p>
            <a:endParaRPr lang="en-IN" dirty="0"/>
          </a:p>
        </p:txBody>
      </p:sp>
    </p:spTree>
    <p:extLst>
      <p:ext uri="{BB962C8B-B14F-4D97-AF65-F5344CB8AC3E}">
        <p14:creationId xmlns:p14="http://schemas.microsoft.com/office/powerpoint/2010/main" val="179605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F772-8DBA-4D6A-9548-537669366A79}"/>
              </a:ext>
            </a:extLst>
          </p:cNvPr>
          <p:cNvSpPr>
            <a:spLocks noGrp="1"/>
          </p:cNvSpPr>
          <p:nvPr>
            <p:ph type="title"/>
          </p:nvPr>
        </p:nvSpPr>
        <p:spPr/>
        <p:txBody>
          <a:bodyPr/>
          <a:lstStyle/>
          <a:p>
            <a:r>
              <a:rPr lang="en-IN" i="0" dirty="0">
                <a:effectLst/>
                <a:latin typeface="Noto Serif JP"/>
              </a:rPr>
              <a:t>Extracting </a:t>
            </a:r>
            <a:r>
              <a:rPr lang="en-IN" dirty="0">
                <a:latin typeface="Noto Serif JP"/>
              </a:rPr>
              <a:t>Tweets</a:t>
            </a:r>
            <a:br>
              <a:rPr lang="en-IN" b="0" i="0" dirty="0">
                <a:effectLst/>
                <a:latin typeface="Noto Serif JP"/>
              </a:rPr>
            </a:br>
            <a:endParaRPr lang="en-IN" dirty="0"/>
          </a:p>
        </p:txBody>
      </p:sp>
      <p:sp>
        <p:nvSpPr>
          <p:cNvPr id="3" name="Content Placeholder 2">
            <a:extLst>
              <a:ext uri="{FF2B5EF4-FFF2-40B4-BE49-F238E27FC236}">
                <a16:creationId xmlns:a16="http://schemas.microsoft.com/office/drawing/2014/main" id="{79F684FB-9E0E-433E-88C9-53BB7C8FC734}"/>
              </a:ext>
            </a:extLst>
          </p:cNvPr>
          <p:cNvSpPr>
            <a:spLocks noGrp="1"/>
          </p:cNvSpPr>
          <p:nvPr>
            <p:ph idx="1"/>
          </p:nvPr>
        </p:nvSpPr>
        <p:spPr>
          <a:xfrm>
            <a:off x="1097279" y="2397211"/>
            <a:ext cx="10058401" cy="3793157"/>
          </a:xfrm>
        </p:spPr>
        <p:txBody>
          <a:bodyPr/>
          <a:lstStyle/>
          <a:p>
            <a:pPr marL="0" indent="0">
              <a:buNone/>
            </a:pPr>
            <a:r>
              <a:rPr lang="en-US" b="0" i="0" dirty="0">
                <a:solidFill>
                  <a:schemeClr val="tx1"/>
                </a:solidFill>
                <a:effectLst/>
                <a:latin typeface="Noto Serif JP"/>
              </a:rPr>
              <a:t>We’ll start by grabbing the tweets we want from Twitter</a:t>
            </a:r>
            <a:r>
              <a:rPr lang="en-US" b="0" i="0" dirty="0">
                <a:effectLst/>
                <a:latin typeface="Noto Serif JP"/>
              </a:rPr>
              <a:t>, </a:t>
            </a:r>
            <a:r>
              <a:rPr lang="en-US" b="0" i="0" dirty="0">
                <a:solidFill>
                  <a:schemeClr val="tx1"/>
                </a:solidFill>
                <a:effectLst/>
                <a:latin typeface="Nunito Sans"/>
              </a:rPr>
              <a:t>In one of the later stages, we will be extracting numeric features from our Twitter text data. This feature space is created using all the unique words present in the entire data. So, if we preprocess our data well, then we would be able to get a better quality feature space.</a:t>
            </a:r>
            <a:endParaRPr lang="en-IN" dirty="0">
              <a:solidFill>
                <a:schemeClr val="tx1"/>
              </a:solidFill>
              <a:latin typeface="Nunito Sans"/>
            </a:endParaRPr>
          </a:p>
        </p:txBody>
      </p:sp>
    </p:spTree>
    <p:extLst>
      <p:ext uri="{BB962C8B-B14F-4D97-AF65-F5344CB8AC3E}">
        <p14:creationId xmlns:p14="http://schemas.microsoft.com/office/powerpoint/2010/main" val="489425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98BD-7AA1-43E5-9EE3-E078A6320957}"/>
              </a:ext>
            </a:extLst>
          </p:cNvPr>
          <p:cNvSpPr>
            <a:spLocks noGrp="1"/>
          </p:cNvSpPr>
          <p:nvPr>
            <p:ph type="title"/>
          </p:nvPr>
        </p:nvSpPr>
        <p:spPr/>
        <p:txBody>
          <a:bodyPr/>
          <a:lstStyle/>
          <a:p>
            <a:r>
              <a:rPr lang="en-IN" i="0" dirty="0">
                <a:effectLst/>
                <a:latin typeface="Noto Serif JP"/>
              </a:rPr>
              <a:t>Pre-processing Tweets</a:t>
            </a:r>
            <a:br>
              <a:rPr lang="en-IN" i="0" dirty="0">
                <a:effectLst/>
                <a:latin typeface="Noto Serif JP"/>
              </a:rPr>
            </a:br>
            <a:endParaRPr lang="en-IN" dirty="0"/>
          </a:p>
        </p:txBody>
      </p:sp>
      <p:sp>
        <p:nvSpPr>
          <p:cNvPr id="3" name="Content Placeholder 2">
            <a:extLst>
              <a:ext uri="{FF2B5EF4-FFF2-40B4-BE49-F238E27FC236}">
                <a16:creationId xmlns:a16="http://schemas.microsoft.com/office/drawing/2014/main" id="{5EFA438D-C757-4B1D-BEC8-7F6622D54D21}"/>
              </a:ext>
            </a:extLst>
          </p:cNvPr>
          <p:cNvSpPr>
            <a:spLocks noGrp="1"/>
          </p:cNvSpPr>
          <p:nvPr>
            <p:ph idx="1"/>
          </p:nvPr>
        </p:nvSpPr>
        <p:spPr/>
        <p:txBody>
          <a:bodyPr/>
          <a:lstStyle/>
          <a:p>
            <a:pPr algn="l"/>
            <a:r>
              <a:rPr lang="en-US" b="0" i="0" dirty="0">
                <a:solidFill>
                  <a:schemeClr val="tx1"/>
                </a:solidFill>
                <a:effectLst/>
                <a:latin typeface="Nunito Sans"/>
              </a:rPr>
              <a:t>The preprocessing of the text data is an essential step as it makes the raw text ready for mining, i.e., it becomes easier to extract information from the text and apply machine learning algorithms to it. If we skip this step then there is a higher chance that you are working with noisy and inconsistent data. The objective of this step is to clean noise those are less relevant to find the sentiment of tweets such as punctuation, special characters, numbers, and terms which don’t carry much weightage in context to the text.</a:t>
            </a:r>
            <a:endParaRPr lang="en-US" dirty="0">
              <a:solidFill>
                <a:schemeClr val="tx1"/>
              </a:solidFill>
              <a:latin typeface="Nunito Sans"/>
            </a:endParaRPr>
          </a:p>
          <a:p>
            <a:pPr algn="l"/>
            <a:r>
              <a:rPr lang="en-US" dirty="0" err="1">
                <a:solidFill>
                  <a:schemeClr val="tx1"/>
                </a:solidFill>
                <a:latin typeface="Nunito Sans"/>
              </a:rPr>
              <a:t>Stopwords</a:t>
            </a:r>
            <a:r>
              <a:rPr lang="en-US" b="0" i="0" dirty="0">
                <a:solidFill>
                  <a:schemeClr val="tx1"/>
                </a:solidFill>
                <a:effectLst/>
                <a:latin typeface="Nunito Sans"/>
              </a:rPr>
              <a:t> are words that aren’t integral to the meaning of a text, and are usually removed as part of a </a:t>
            </a:r>
            <a:r>
              <a:rPr lang="en-US" dirty="0">
                <a:solidFill>
                  <a:schemeClr val="tx1"/>
                </a:solidFill>
                <a:latin typeface="Nunito Sans"/>
              </a:rPr>
              <a:t>Natural Language Processing</a:t>
            </a:r>
            <a:r>
              <a:rPr lang="en-US" b="0" i="0" dirty="0">
                <a:solidFill>
                  <a:schemeClr val="tx1"/>
                </a:solidFill>
                <a:effectLst/>
                <a:latin typeface="Nunito Sans"/>
              </a:rPr>
              <a:t> workflow. The tweets are now reassembled as sentences, but without </a:t>
            </a:r>
            <a:r>
              <a:rPr lang="en-US" b="0" i="0" dirty="0" err="1">
                <a:solidFill>
                  <a:schemeClr val="tx1"/>
                </a:solidFill>
                <a:effectLst/>
                <a:latin typeface="Nunito Sans"/>
              </a:rPr>
              <a:t>stopwords</a:t>
            </a:r>
            <a:r>
              <a:rPr lang="en-US" b="0" i="0" dirty="0">
                <a:solidFill>
                  <a:schemeClr val="tx1"/>
                </a:solidFill>
                <a:effectLst/>
                <a:latin typeface="Nunito Sans"/>
              </a:rPr>
              <a:t> </a:t>
            </a:r>
            <a:r>
              <a:rPr lang="en-US" dirty="0">
                <a:solidFill>
                  <a:schemeClr val="tx1"/>
                </a:solidFill>
                <a:latin typeface="Nunito Sans"/>
              </a:rPr>
              <a:t>r</a:t>
            </a:r>
            <a:r>
              <a:rPr lang="en-US" b="0" i="0" dirty="0">
                <a:solidFill>
                  <a:schemeClr val="tx1"/>
                </a:solidFill>
                <a:effectLst/>
                <a:latin typeface="Nunito Sans"/>
              </a:rPr>
              <a:t>emoving these extra elements should give the sentiment analysis algorithm a better shot.</a:t>
            </a:r>
          </a:p>
          <a:p>
            <a:endParaRPr lang="en-IN" dirty="0">
              <a:solidFill>
                <a:schemeClr val="tx1"/>
              </a:solidFill>
              <a:latin typeface="Nunito Sans"/>
            </a:endParaRPr>
          </a:p>
        </p:txBody>
      </p:sp>
    </p:spTree>
    <p:extLst>
      <p:ext uri="{BB962C8B-B14F-4D97-AF65-F5344CB8AC3E}">
        <p14:creationId xmlns:p14="http://schemas.microsoft.com/office/powerpoint/2010/main" val="3765922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11DA-0886-4BD8-81B0-321624D0944B}"/>
              </a:ext>
            </a:extLst>
          </p:cNvPr>
          <p:cNvSpPr>
            <a:spLocks noGrp="1"/>
          </p:cNvSpPr>
          <p:nvPr>
            <p:ph type="title"/>
          </p:nvPr>
        </p:nvSpPr>
        <p:spPr/>
        <p:txBody>
          <a:bodyPr/>
          <a:lstStyle/>
          <a:p>
            <a:r>
              <a:rPr lang="en-IN" dirty="0"/>
              <a:t>Applying the right sentiment analysis algorithm</a:t>
            </a:r>
          </a:p>
        </p:txBody>
      </p:sp>
      <p:sp>
        <p:nvSpPr>
          <p:cNvPr id="3" name="Content Placeholder 2">
            <a:extLst>
              <a:ext uri="{FF2B5EF4-FFF2-40B4-BE49-F238E27FC236}">
                <a16:creationId xmlns:a16="http://schemas.microsoft.com/office/drawing/2014/main" id="{7A193CCD-10C1-4E82-A979-3AE60A497DBD}"/>
              </a:ext>
            </a:extLst>
          </p:cNvPr>
          <p:cNvSpPr>
            <a:spLocks noGrp="1"/>
          </p:cNvSpPr>
          <p:nvPr>
            <p:ph idx="1"/>
          </p:nvPr>
        </p:nvSpPr>
        <p:spPr/>
        <p:txBody>
          <a:bodyPr/>
          <a:lstStyle/>
          <a:p>
            <a:r>
              <a:rPr lang="en-US" b="0" i="0" dirty="0">
                <a:solidFill>
                  <a:schemeClr val="tx1"/>
                </a:solidFill>
                <a:effectLst/>
                <a:latin typeface="Nunito Sans"/>
              </a:rPr>
              <a:t>Choosing which sentiment algorithm to use depends on a number of factors: you need to take into account the required level of detail, speed, cost, and accuracy among other things.</a:t>
            </a:r>
          </a:p>
          <a:p>
            <a:r>
              <a:rPr lang="en-US" dirty="0">
                <a:solidFill>
                  <a:schemeClr val="tx1"/>
                </a:solidFill>
                <a:latin typeface="Nunito Sans"/>
              </a:rPr>
              <a:t>Following are the 2 algorithms shortlisted by us:</a:t>
            </a:r>
          </a:p>
          <a:p>
            <a:pPr marL="457200" indent="-457200">
              <a:buFont typeface="+mj-lt"/>
              <a:buAutoNum type="arabicPeriod"/>
            </a:pPr>
            <a:r>
              <a:rPr lang="en-US" dirty="0">
                <a:solidFill>
                  <a:schemeClr val="tx1"/>
                </a:solidFill>
                <a:latin typeface="Nunito Sans"/>
              </a:rPr>
              <a:t>Naïve Bayes</a:t>
            </a:r>
          </a:p>
          <a:p>
            <a:pPr marL="457200" indent="-457200">
              <a:buFont typeface="+mj-lt"/>
              <a:buAutoNum type="arabicPeriod"/>
            </a:pPr>
            <a:r>
              <a:rPr lang="en-US" dirty="0">
                <a:solidFill>
                  <a:schemeClr val="tx1"/>
                </a:solidFill>
                <a:latin typeface="Nunito Sans"/>
              </a:rPr>
              <a:t>Support Vector Machine</a:t>
            </a:r>
            <a:endParaRPr lang="en-IN" dirty="0">
              <a:solidFill>
                <a:schemeClr val="tx1"/>
              </a:solidFill>
              <a:latin typeface="Nunito Sans"/>
            </a:endParaRPr>
          </a:p>
        </p:txBody>
      </p:sp>
    </p:spTree>
    <p:extLst>
      <p:ext uri="{BB962C8B-B14F-4D97-AF65-F5344CB8AC3E}">
        <p14:creationId xmlns:p14="http://schemas.microsoft.com/office/powerpoint/2010/main" val="141907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466BC-5AD3-4061-9A04-F4C6D9074389}"/>
              </a:ext>
            </a:extLst>
          </p:cNvPr>
          <p:cNvSpPr>
            <a:spLocks noGrp="1"/>
          </p:cNvSpPr>
          <p:nvPr>
            <p:ph type="title"/>
          </p:nvPr>
        </p:nvSpPr>
        <p:spPr>
          <a:xfrm>
            <a:off x="1097280" y="286604"/>
            <a:ext cx="8306212" cy="1159138"/>
          </a:xfrm>
        </p:spPr>
        <p:txBody>
          <a:bodyPr/>
          <a:lstStyle/>
          <a:p>
            <a:r>
              <a:rPr lang="en-IN" dirty="0"/>
              <a:t>Naïve Bayes Algorithm</a:t>
            </a:r>
          </a:p>
        </p:txBody>
      </p:sp>
      <p:sp>
        <p:nvSpPr>
          <p:cNvPr id="3" name="Content Placeholder 2">
            <a:extLst>
              <a:ext uri="{FF2B5EF4-FFF2-40B4-BE49-F238E27FC236}">
                <a16:creationId xmlns:a16="http://schemas.microsoft.com/office/drawing/2014/main" id="{ABE04F8B-E5AC-4B0E-9D0C-BEA90BE28904}"/>
              </a:ext>
            </a:extLst>
          </p:cNvPr>
          <p:cNvSpPr>
            <a:spLocks noGrp="1"/>
          </p:cNvSpPr>
          <p:nvPr>
            <p:ph idx="1"/>
          </p:nvPr>
        </p:nvSpPr>
        <p:spPr>
          <a:xfrm>
            <a:off x="1097280" y="2179942"/>
            <a:ext cx="10752850" cy="4171431"/>
          </a:xfrm>
        </p:spPr>
        <p:txBody>
          <a:bodyPr/>
          <a:lstStyle/>
          <a:p>
            <a:pPr algn="just"/>
            <a:r>
              <a:rPr lang="en-US" b="0" i="0" dirty="0">
                <a:solidFill>
                  <a:schemeClr val="tx1"/>
                </a:solidFill>
                <a:effectLst/>
                <a:latin typeface="Nunito Sans"/>
              </a:rPr>
              <a:t>It is a </a:t>
            </a:r>
            <a:r>
              <a:rPr lang="en-US" dirty="0">
                <a:solidFill>
                  <a:schemeClr val="tx1"/>
                </a:solidFill>
                <a:latin typeface="Nunito Sans"/>
              </a:rPr>
              <a:t>classification technique </a:t>
            </a:r>
            <a:r>
              <a:rPr lang="en-US" b="0" i="0" dirty="0">
                <a:solidFill>
                  <a:schemeClr val="tx1"/>
                </a:solidFill>
                <a:effectLst/>
                <a:latin typeface="Nunito Sans"/>
              </a:rPr>
              <a:t>based on Bayes’ Theorem with an assumption of independence among predictors. In simple terms, a Naive Bayes classifier assumes that the presence of a particular feature in a class is unrelated to the presence of any other feature</a:t>
            </a:r>
            <a:br>
              <a:rPr lang="en-IN" b="0" i="0" dirty="0">
                <a:solidFill>
                  <a:schemeClr val="tx1"/>
                </a:solidFill>
                <a:effectLst/>
                <a:latin typeface="Nunito Sans"/>
              </a:rPr>
            </a:br>
            <a:r>
              <a:rPr lang="en-US" b="0" i="0" dirty="0">
                <a:solidFill>
                  <a:schemeClr val="tx1"/>
                </a:solidFill>
                <a:effectLst/>
                <a:latin typeface="Nunito Sans"/>
              </a:rPr>
              <a:t>Naive Bayes model is easy to build and particularly useful for very large data sets. Along with simplicity, Naive Bayes is known to outperform even highly sophisticated classification methods, Bayes theorem provides a way of calculating posterior probability P(</a:t>
            </a:r>
            <a:r>
              <a:rPr lang="en-US" b="0" i="0" dirty="0" err="1">
                <a:solidFill>
                  <a:schemeClr val="tx1"/>
                </a:solidFill>
                <a:effectLst/>
                <a:latin typeface="Nunito Sans"/>
              </a:rPr>
              <a:t>c|x</a:t>
            </a:r>
            <a:r>
              <a:rPr lang="en-US" b="0" i="0" dirty="0">
                <a:solidFill>
                  <a:schemeClr val="tx1"/>
                </a:solidFill>
                <a:effectLst/>
                <a:latin typeface="Nunito Sans"/>
              </a:rPr>
              <a:t>) from P(c), P(x) and P(</a:t>
            </a:r>
            <a:r>
              <a:rPr lang="en-US" b="0" i="0" dirty="0" err="1">
                <a:solidFill>
                  <a:schemeClr val="tx1"/>
                </a:solidFill>
                <a:effectLst/>
                <a:latin typeface="Nunito Sans"/>
              </a:rPr>
              <a:t>x|c</a:t>
            </a:r>
            <a:r>
              <a:rPr lang="en-US" b="0" i="0" dirty="0">
                <a:solidFill>
                  <a:schemeClr val="tx1"/>
                </a:solidFill>
                <a:effectLst/>
                <a:latin typeface="Nunito Sans"/>
              </a:rPr>
              <a:t>). Look at the equation below:</a:t>
            </a:r>
          </a:p>
          <a:p>
            <a:pPr algn="just"/>
            <a:endParaRPr lang="en-US" b="0" i="0" dirty="0">
              <a:solidFill>
                <a:schemeClr val="tx1"/>
              </a:solidFill>
              <a:effectLst/>
              <a:latin typeface="Nunito Sans"/>
            </a:endParaRPr>
          </a:p>
          <a:p>
            <a:endParaRPr lang="en-US" b="0" i="0" dirty="0">
              <a:solidFill>
                <a:schemeClr val="tx1"/>
              </a:solidFill>
              <a:effectLst/>
              <a:latin typeface="Nunito Sans"/>
            </a:endParaRPr>
          </a:p>
        </p:txBody>
      </p:sp>
      <p:pic>
        <p:nvPicPr>
          <p:cNvPr id="1028" name="Picture 4" descr="naive bayes, bayes theorem">
            <a:extLst>
              <a:ext uri="{FF2B5EF4-FFF2-40B4-BE49-F238E27FC236}">
                <a16:creationId xmlns:a16="http://schemas.microsoft.com/office/drawing/2014/main" id="{1C2F87DB-A0D1-4B7B-A851-6017C8FCC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216" y="4202675"/>
            <a:ext cx="4695568" cy="20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109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3C39-2F05-4DCC-96D0-1ED1BCC5DF2F}"/>
              </a:ext>
            </a:extLst>
          </p:cNvPr>
          <p:cNvSpPr>
            <a:spLocks noGrp="1"/>
          </p:cNvSpPr>
          <p:nvPr>
            <p:ph type="title"/>
          </p:nvPr>
        </p:nvSpPr>
        <p:spPr/>
        <p:txBody>
          <a:bodyPr/>
          <a:lstStyle/>
          <a:p>
            <a:r>
              <a:rPr lang="en-US" sz="4000" i="0" dirty="0">
                <a:solidFill>
                  <a:srgbClr val="333333"/>
                </a:solidFill>
                <a:effectLst/>
                <a:latin typeface="Nunito Sans"/>
              </a:rPr>
              <a:t>How Naive Bayes algorithm works?</a:t>
            </a:r>
            <a:br>
              <a:rPr lang="en-US" b="1" i="0" dirty="0">
                <a:solidFill>
                  <a:srgbClr val="333333"/>
                </a:solidFill>
                <a:effectLst/>
                <a:latin typeface="poppins"/>
              </a:rPr>
            </a:br>
            <a:endParaRPr lang="en-IN" dirty="0"/>
          </a:p>
        </p:txBody>
      </p:sp>
      <p:sp>
        <p:nvSpPr>
          <p:cNvPr id="3" name="Content Placeholder 2">
            <a:extLst>
              <a:ext uri="{FF2B5EF4-FFF2-40B4-BE49-F238E27FC236}">
                <a16:creationId xmlns:a16="http://schemas.microsoft.com/office/drawing/2014/main" id="{C1BBE2EB-89B0-4269-8289-D37937F234FA}"/>
              </a:ext>
            </a:extLst>
          </p:cNvPr>
          <p:cNvSpPr>
            <a:spLocks noGrp="1"/>
          </p:cNvSpPr>
          <p:nvPr>
            <p:ph idx="1"/>
          </p:nvPr>
        </p:nvSpPr>
        <p:spPr/>
        <p:txBody>
          <a:bodyPr/>
          <a:lstStyle/>
          <a:p>
            <a:pPr algn="just"/>
            <a:r>
              <a:rPr lang="en-US" b="0" i="0" dirty="0">
                <a:solidFill>
                  <a:schemeClr val="tx1"/>
                </a:solidFill>
                <a:effectLst/>
                <a:latin typeface="Nunito Sans"/>
              </a:rPr>
              <a:t>Step 1: Convert the data set into a frequency table</a:t>
            </a:r>
          </a:p>
          <a:p>
            <a:pPr algn="l"/>
            <a:r>
              <a:rPr lang="en-US" b="0" i="0" dirty="0">
                <a:solidFill>
                  <a:schemeClr val="tx1"/>
                </a:solidFill>
                <a:effectLst/>
                <a:latin typeface="Nunito Sans"/>
              </a:rPr>
              <a:t>Step 2: Create Likelihood table by finding the probabilities</a:t>
            </a:r>
          </a:p>
          <a:p>
            <a:pPr algn="l"/>
            <a:r>
              <a:rPr lang="en-US" b="0" i="0" dirty="0">
                <a:solidFill>
                  <a:schemeClr val="tx1"/>
                </a:solidFill>
                <a:effectLst/>
                <a:latin typeface="Nunito Sans"/>
              </a:rPr>
              <a:t>Step 3: Now, use </a:t>
            </a:r>
            <a:r>
              <a:rPr lang="en-US" dirty="0">
                <a:solidFill>
                  <a:schemeClr val="tx1"/>
                </a:solidFill>
                <a:latin typeface="Nunito Sans"/>
              </a:rPr>
              <a:t>Naive Bayesian</a:t>
            </a:r>
            <a:r>
              <a:rPr lang="en-US" b="0" i="0" dirty="0">
                <a:solidFill>
                  <a:schemeClr val="tx1"/>
                </a:solidFill>
                <a:effectLst/>
                <a:latin typeface="Nunito Sans"/>
              </a:rPr>
              <a:t> equation to calculate the posterior probability for each class. The class with the highest posterior probability is the outcome of prediction.</a:t>
            </a:r>
          </a:p>
          <a:p>
            <a:endParaRPr lang="en-IN" dirty="0">
              <a:solidFill>
                <a:schemeClr val="tx1"/>
              </a:solidFill>
              <a:latin typeface="Nunito Sans"/>
            </a:endParaRPr>
          </a:p>
        </p:txBody>
      </p:sp>
    </p:spTree>
    <p:extLst>
      <p:ext uri="{BB962C8B-B14F-4D97-AF65-F5344CB8AC3E}">
        <p14:creationId xmlns:p14="http://schemas.microsoft.com/office/powerpoint/2010/main" val="1628831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49443-CABA-445A-96D9-227132A0C6D0}"/>
              </a:ext>
            </a:extLst>
          </p:cNvPr>
          <p:cNvSpPr>
            <a:spLocks noGrp="1"/>
          </p:cNvSpPr>
          <p:nvPr>
            <p:ph type="title"/>
          </p:nvPr>
        </p:nvSpPr>
        <p:spPr/>
        <p:txBody>
          <a:bodyPr/>
          <a:lstStyle/>
          <a:p>
            <a:r>
              <a:rPr lang="en-IN" dirty="0"/>
              <a:t>Support Vector Machine (SVM)</a:t>
            </a:r>
          </a:p>
        </p:txBody>
      </p:sp>
      <p:sp>
        <p:nvSpPr>
          <p:cNvPr id="3" name="Content Placeholder 2">
            <a:extLst>
              <a:ext uri="{FF2B5EF4-FFF2-40B4-BE49-F238E27FC236}">
                <a16:creationId xmlns:a16="http://schemas.microsoft.com/office/drawing/2014/main" id="{1B29AE4D-0F80-4751-96D4-04940D939DC3}"/>
              </a:ext>
            </a:extLst>
          </p:cNvPr>
          <p:cNvSpPr>
            <a:spLocks noGrp="1"/>
          </p:cNvSpPr>
          <p:nvPr>
            <p:ph idx="1"/>
          </p:nvPr>
        </p:nvSpPr>
        <p:spPr/>
        <p:txBody>
          <a:bodyPr/>
          <a:lstStyle/>
          <a:p>
            <a:r>
              <a:rPr lang="en-US" b="0" i="0" dirty="0">
                <a:solidFill>
                  <a:schemeClr val="tx1"/>
                </a:solidFill>
                <a:effectLst/>
                <a:latin typeface="Nunito Sans"/>
              </a:rPr>
              <a:t>“Support Vector Machine” (SVM) is a supervised </a:t>
            </a:r>
            <a:r>
              <a:rPr lang="en-US" dirty="0">
                <a:solidFill>
                  <a:schemeClr val="tx1"/>
                </a:solidFill>
                <a:latin typeface="Nunito Sans"/>
              </a:rPr>
              <a:t>machine learning algorithm</a:t>
            </a:r>
            <a:r>
              <a:rPr lang="en-US" b="0" i="0" dirty="0">
                <a:solidFill>
                  <a:schemeClr val="tx1"/>
                </a:solidFill>
                <a:effectLst/>
                <a:latin typeface="Nunito Sans"/>
              </a:rPr>
              <a:t> which can be used for both classification or regression challenges. However,  it is mostly used in classification problems. In the SVM algorithm, we plot each data item as a point in n-dimensional space (where n is number of features you have) with the value of each feature being the value of a particular coordinate. Then, we perform classification by finding the hyper-plane that differentiates the two classes very well </a:t>
            </a:r>
            <a:endParaRPr lang="en-IN" dirty="0">
              <a:solidFill>
                <a:schemeClr val="tx1"/>
              </a:solidFill>
              <a:latin typeface="Nunito Sans"/>
            </a:endParaRPr>
          </a:p>
        </p:txBody>
      </p:sp>
      <p:pic>
        <p:nvPicPr>
          <p:cNvPr id="2050" name="Picture 2" descr="SVM_1">
            <a:extLst>
              <a:ext uri="{FF2B5EF4-FFF2-40B4-BE49-F238E27FC236}">
                <a16:creationId xmlns:a16="http://schemas.microsoft.com/office/drawing/2014/main" id="{ED0A8F14-EE48-4C97-A055-27E564CEA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352" y="3950868"/>
            <a:ext cx="3203129" cy="228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6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Group Members  </a:t>
            </a:r>
          </a:p>
        </p:txBody>
      </p:sp>
      <p:graphicFrame>
        <p:nvGraphicFramePr>
          <p:cNvPr id="9" name="Table 9">
            <a:extLst>
              <a:ext uri="{FF2B5EF4-FFF2-40B4-BE49-F238E27FC236}">
                <a16:creationId xmlns:a16="http://schemas.microsoft.com/office/drawing/2014/main" id="{B8272479-F056-4D96-878C-F31E8A9F8EEC}"/>
              </a:ext>
            </a:extLst>
          </p:cNvPr>
          <p:cNvGraphicFramePr>
            <a:graphicFrameLocks noGrp="1"/>
          </p:cNvGraphicFramePr>
          <p:nvPr>
            <p:extLst>
              <p:ext uri="{D42A27DB-BD31-4B8C-83A1-F6EECF244321}">
                <p14:modId xmlns:p14="http://schemas.microsoft.com/office/powerpoint/2010/main" val="4286737207"/>
              </p:ext>
            </p:extLst>
          </p:nvPr>
        </p:nvGraphicFramePr>
        <p:xfrm>
          <a:off x="2279135" y="2807958"/>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66164832"/>
                    </a:ext>
                  </a:extLst>
                </a:gridCol>
                <a:gridCol w="4064000">
                  <a:extLst>
                    <a:ext uri="{9D8B030D-6E8A-4147-A177-3AD203B41FA5}">
                      <a16:colId xmlns:a16="http://schemas.microsoft.com/office/drawing/2014/main" val="817617874"/>
                    </a:ext>
                  </a:extLst>
                </a:gridCol>
              </a:tblGrid>
              <a:tr h="370840">
                <a:tc>
                  <a:txBody>
                    <a:bodyPr/>
                    <a:lstStyle/>
                    <a:p>
                      <a:r>
                        <a:rPr lang="en-IN" dirty="0"/>
                        <a:t>Name</a:t>
                      </a:r>
                    </a:p>
                  </a:txBody>
                  <a:tcPr/>
                </a:tc>
                <a:tc>
                  <a:txBody>
                    <a:bodyPr/>
                    <a:lstStyle/>
                    <a:p>
                      <a:r>
                        <a:rPr lang="en-IN" dirty="0"/>
                        <a:t>Roll Number</a:t>
                      </a:r>
                    </a:p>
                  </a:txBody>
                  <a:tcPr/>
                </a:tc>
                <a:extLst>
                  <a:ext uri="{0D108BD9-81ED-4DB2-BD59-A6C34878D82A}">
                    <a16:rowId xmlns:a16="http://schemas.microsoft.com/office/drawing/2014/main" val="1606166447"/>
                  </a:ext>
                </a:extLst>
              </a:tr>
              <a:tr h="370840">
                <a:tc>
                  <a:txBody>
                    <a:bodyPr/>
                    <a:lstStyle/>
                    <a:p>
                      <a:r>
                        <a:rPr lang="en-IN" dirty="0" err="1"/>
                        <a:t>Prathamesh</a:t>
                      </a:r>
                      <a:r>
                        <a:rPr lang="en-IN" dirty="0"/>
                        <a:t> </a:t>
                      </a:r>
                      <a:r>
                        <a:rPr lang="en-IN" dirty="0" err="1"/>
                        <a:t>Chikane</a:t>
                      </a:r>
                      <a:endParaRPr lang="en-IN" dirty="0"/>
                    </a:p>
                  </a:txBody>
                  <a:tcPr/>
                </a:tc>
                <a:tc>
                  <a:txBody>
                    <a:bodyPr/>
                    <a:lstStyle/>
                    <a:p>
                      <a:r>
                        <a:rPr lang="en-IN" dirty="0"/>
                        <a:t>06</a:t>
                      </a:r>
                    </a:p>
                  </a:txBody>
                  <a:tcPr/>
                </a:tc>
                <a:extLst>
                  <a:ext uri="{0D108BD9-81ED-4DB2-BD59-A6C34878D82A}">
                    <a16:rowId xmlns:a16="http://schemas.microsoft.com/office/drawing/2014/main" val="4142292918"/>
                  </a:ext>
                </a:extLst>
              </a:tr>
              <a:tr h="370840">
                <a:tc>
                  <a:txBody>
                    <a:bodyPr/>
                    <a:lstStyle/>
                    <a:p>
                      <a:r>
                        <a:rPr lang="en-IN" dirty="0"/>
                        <a:t>Subodh </a:t>
                      </a:r>
                      <a:r>
                        <a:rPr lang="en-IN" dirty="0" err="1"/>
                        <a:t>Halpatrao</a:t>
                      </a:r>
                      <a:endParaRPr lang="en-IN" dirty="0"/>
                    </a:p>
                  </a:txBody>
                  <a:tcPr/>
                </a:tc>
                <a:tc>
                  <a:txBody>
                    <a:bodyPr/>
                    <a:lstStyle/>
                    <a:p>
                      <a:r>
                        <a:rPr lang="en-IN" dirty="0"/>
                        <a:t>18</a:t>
                      </a:r>
                    </a:p>
                  </a:txBody>
                  <a:tcPr/>
                </a:tc>
                <a:extLst>
                  <a:ext uri="{0D108BD9-81ED-4DB2-BD59-A6C34878D82A}">
                    <a16:rowId xmlns:a16="http://schemas.microsoft.com/office/drawing/2014/main" val="920373949"/>
                  </a:ext>
                </a:extLst>
              </a:tr>
              <a:tr h="370840">
                <a:tc>
                  <a:txBody>
                    <a:bodyPr/>
                    <a:lstStyle/>
                    <a:p>
                      <a:r>
                        <a:rPr lang="en-IN" dirty="0"/>
                        <a:t>Sutej Kulkarni</a:t>
                      </a:r>
                    </a:p>
                  </a:txBody>
                  <a:tcPr/>
                </a:tc>
                <a:tc>
                  <a:txBody>
                    <a:bodyPr/>
                    <a:lstStyle/>
                    <a:p>
                      <a:r>
                        <a:rPr lang="en-IN" dirty="0"/>
                        <a:t>35</a:t>
                      </a:r>
                    </a:p>
                  </a:txBody>
                  <a:tcPr/>
                </a:tc>
                <a:extLst>
                  <a:ext uri="{0D108BD9-81ED-4DB2-BD59-A6C34878D82A}">
                    <a16:rowId xmlns:a16="http://schemas.microsoft.com/office/drawing/2014/main" val="1810506384"/>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221C-F3F7-4616-9C57-4178B2368692}"/>
              </a:ext>
            </a:extLst>
          </p:cNvPr>
          <p:cNvSpPr>
            <a:spLocks noGrp="1"/>
          </p:cNvSpPr>
          <p:nvPr>
            <p:ph type="title"/>
          </p:nvPr>
        </p:nvSpPr>
        <p:spPr/>
        <p:txBody>
          <a:bodyPr/>
          <a:lstStyle/>
          <a:p>
            <a:r>
              <a:rPr lang="en-IN" dirty="0"/>
              <a:t>How SVM Works?</a:t>
            </a:r>
          </a:p>
        </p:txBody>
      </p:sp>
      <p:sp>
        <p:nvSpPr>
          <p:cNvPr id="3" name="Content Placeholder 2">
            <a:extLst>
              <a:ext uri="{FF2B5EF4-FFF2-40B4-BE49-F238E27FC236}">
                <a16:creationId xmlns:a16="http://schemas.microsoft.com/office/drawing/2014/main" id="{7EB2B615-2198-4ECB-989C-22A9208BAA41}"/>
              </a:ext>
            </a:extLst>
          </p:cNvPr>
          <p:cNvSpPr>
            <a:spLocks noGrp="1"/>
          </p:cNvSpPr>
          <p:nvPr>
            <p:ph idx="1"/>
          </p:nvPr>
        </p:nvSpPr>
        <p:spPr/>
        <p:txBody>
          <a:bodyPr>
            <a:noAutofit/>
          </a:bodyPr>
          <a:lstStyle/>
          <a:p>
            <a:pPr algn="l" fontAlgn="base"/>
            <a:r>
              <a:rPr lang="en-US" b="0" i="0" dirty="0">
                <a:solidFill>
                  <a:srgbClr val="242729"/>
                </a:solidFill>
                <a:effectLst/>
                <a:latin typeface="Nunito Sans"/>
              </a:rPr>
              <a:t>Unlike other classifiers, the support vector machine is </a:t>
            </a:r>
            <a:r>
              <a:rPr lang="en-US" dirty="0">
                <a:solidFill>
                  <a:srgbClr val="242729"/>
                </a:solidFill>
                <a:effectLst/>
                <a:latin typeface="Nunito Sans"/>
              </a:rPr>
              <a:t>explicitly</a:t>
            </a:r>
            <a:r>
              <a:rPr lang="en-US" b="0" i="0" dirty="0">
                <a:solidFill>
                  <a:srgbClr val="242729"/>
                </a:solidFill>
                <a:effectLst/>
                <a:latin typeface="Nunito Sans"/>
              </a:rPr>
              <a:t> told to find the best separating line. How? The support vector machine searches for the closest points, which it calls the "support vectors" (the name "support vector machine" is due to the fact that points are like vectors and that the best line "depends on" or is "supported by" the closest points).</a:t>
            </a:r>
          </a:p>
          <a:p>
            <a:pPr algn="l" fontAlgn="base"/>
            <a:r>
              <a:rPr lang="en-US" b="0" i="0" dirty="0">
                <a:solidFill>
                  <a:srgbClr val="242729"/>
                </a:solidFill>
                <a:effectLst/>
                <a:latin typeface="Nunito Sans"/>
              </a:rPr>
              <a:t>Once it has found the closest points, the SVM draws a line connecting them. It draws this connecting line by doing vector subtraction (point A - point B). The support vector machine then declares the best separating line to be the line that bisects -- and is perpendicular to -- the connecting line.</a:t>
            </a:r>
          </a:p>
          <a:p>
            <a:pPr algn="l" fontAlgn="base"/>
            <a:r>
              <a:rPr lang="en-US" b="0" i="0" dirty="0">
                <a:solidFill>
                  <a:srgbClr val="242729"/>
                </a:solidFill>
                <a:effectLst/>
                <a:latin typeface="Nunito Sans"/>
              </a:rPr>
              <a:t>The support vector machine is better because when you get a new sample (new points), you will have already made a line that keeps B and A as far away from each other as possible, and so it is less likely that one will spillover across the line into the other's territory.</a:t>
            </a:r>
          </a:p>
          <a:p>
            <a:endParaRPr lang="en-IN" dirty="0">
              <a:latin typeface="Nunito Sans"/>
            </a:endParaRPr>
          </a:p>
        </p:txBody>
      </p:sp>
    </p:spTree>
    <p:extLst>
      <p:ext uri="{BB962C8B-B14F-4D97-AF65-F5344CB8AC3E}">
        <p14:creationId xmlns:p14="http://schemas.microsoft.com/office/powerpoint/2010/main" val="2677898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nter image description here">
            <a:extLst>
              <a:ext uri="{FF2B5EF4-FFF2-40B4-BE49-F238E27FC236}">
                <a16:creationId xmlns:a16="http://schemas.microsoft.com/office/drawing/2014/main" id="{EC5422DF-ED21-480E-A28A-CA3140F3A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417" y="1023679"/>
            <a:ext cx="6246470" cy="481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23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implementation</a:t>
            </a:r>
          </a:p>
        </p:txBody>
      </p:sp>
      <p:sp>
        <p:nvSpPr>
          <p:cNvPr id="3" name="Content Placeholder 2"/>
          <p:cNvSpPr>
            <a:spLocks noGrp="1"/>
          </p:cNvSpPr>
          <p:nvPr>
            <p:ph idx="1"/>
          </p:nvPr>
        </p:nvSpPr>
        <p:spPr>
          <a:xfrm>
            <a:off x="1097280" y="2108201"/>
            <a:ext cx="10058400" cy="4181504"/>
          </a:xfrm>
        </p:spPr>
        <p:txBody>
          <a:bodyPr>
            <a:normAutofit/>
          </a:bodyPr>
          <a:lstStyle/>
          <a:p>
            <a:pPr marL="0" indent="0" algn="just">
              <a:buNone/>
            </a:pPr>
            <a:r>
              <a:rPr lang="en-US" dirty="0"/>
              <a:t>.</a:t>
            </a:r>
          </a:p>
          <a:p>
            <a:pPr algn="just">
              <a:buFont typeface="Wingdings" panose="05000000000000000000" pitchFamily="2" charset="2"/>
              <a:buChar char="Ø"/>
            </a:pPr>
            <a:endParaRPr lang="en-US" dirty="0">
              <a:solidFill>
                <a:schemeClr val="tx1"/>
              </a:solidFill>
            </a:endParaRPr>
          </a:p>
          <a:p>
            <a:pPr algn="just">
              <a:buFont typeface="Wingdings" panose="05000000000000000000" pitchFamily="2" charset="2"/>
              <a:buChar char="Ø"/>
            </a:pPr>
            <a:endParaRPr lang="en-US" dirty="0">
              <a:solidFill>
                <a:schemeClr val="tx1"/>
              </a:solidFill>
            </a:endParaRPr>
          </a:p>
          <a:p>
            <a:pPr algn="just">
              <a:buFont typeface="Wingdings" panose="05000000000000000000" pitchFamily="2" charset="2"/>
              <a:buChar char="Ø"/>
            </a:pPr>
            <a:endParaRPr lang="en-US" dirty="0">
              <a:solidFill>
                <a:schemeClr val="tx1"/>
              </a:solidFill>
            </a:endParaRPr>
          </a:p>
          <a:p>
            <a:pPr marL="0" indent="0" algn="just">
              <a:buNone/>
            </a:pP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1097280" y="2807381"/>
            <a:ext cx="9412533" cy="2586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936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TSV tweets dataset</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CSV after </a:t>
            </a:r>
            <a:r>
              <a:rPr lang="en-US" dirty="0" err="1"/>
              <a:t>coverted</a:t>
            </a:r>
            <a:r>
              <a:rPr lang="en-US" dirty="0"/>
              <a:t> into TSV.</a:t>
            </a:r>
          </a:p>
          <a:p>
            <a:endParaRPr lang="en-US" dirty="0"/>
          </a:p>
          <a:p>
            <a:endParaRPr lang="en-US" dirty="0"/>
          </a:p>
        </p:txBody>
      </p:sp>
      <p:pic>
        <p:nvPicPr>
          <p:cNvPr id="7" name="Picture 6"/>
          <p:cNvPicPr>
            <a:picLocks noChangeAspect="1"/>
          </p:cNvPicPr>
          <p:nvPr/>
        </p:nvPicPr>
        <p:blipFill>
          <a:blip r:embed="rId2"/>
          <a:stretch>
            <a:fillRect/>
          </a:stretch>
        </p:blipFill>
        <p:spPr>
          <a:xfrm>
            <a:off x="1215342" y="2687007"/>
            <a:ext cx="9576278" cy="3189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84330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Cleaning and creating a corpus</a:t>
            </a:r>
          </a:p>
        </p:txBody>
      </p:sp>
      <p:sp>
        <p:nvSpPr>
          <p:cNvPr id="3" name="Content Placeholder 2"/>
          <p:cNvSpPr>
            <a:spLocks noGrp="1"/>
          </p:cNvSpPr>
          <p:nvPr>
            <p:ph idx="1"/>
          </p:nvPr>
        </p:nvSpPr>
        <p:spPr/>
        <p:txBody>
          <a:bodyPr/>
          <a:lstStyle/>
          <a:p>
            <a:pPr marL="0" indent="0">
              <a:buNone/>
            </a:pPr>
            <a:r>
              <a:rPr lang="en-US" dirty="0"/>
              <a:t>.</a:t>
            </a:r>
          </a:p>
          <a:p>
            <a:pPr>
              <a:buFont typeface="Wingdings" panose="05000000000000000000" pitchFamily="2" charset="2"/>
              <a:buChar char="Ø"/>
            </a:pPr>
            <a:endParaRPr lang="en-US" dirty="0"/>
          </a:p>
        </p:txBody>
      </p:sp>
      <p:pic>
        <p:nvPicPr>
          <p:cNvPr id="4" name="Picture 3"/>
          <p:cNvPicPr>
            <a:picLocks noChangeAspect="1"/>
          </p:cNvPicPr>
          <p:nvPr/>
        </p:nvPicPr>
        <p:blipFill>
          <a:blip r:embed="rId2"/>
          <a:stretch>
            <a:fillRect/>
          </a:stretch>
        </p:blipFill>
        <p:spPr>
          <a:xfrm>
            <a:off x="1097280" y="2108201"/>
            <a:ext cx="10718291" cy="39831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8379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Corpus of tweets</a:t>
            </a:r>
          </a:p>
        </p:txBody>
      </p:sp>
      <p:pic>
        <p:nvPicPr>
          <p:cNvPr id="4" name="Content Placeholder 3"/>
          <p:cNvPicPr>
            <a:picLocks noGrp="1" noChangeAspect="1"/>
          </p:cNvPicPr>
          <p:nvPr>
            <p:ph idx="1"/>
          </p:nvPr>
        </p:nvPicPr>
        <p:blipFill>
          <a:blip r:embed="rId2"/>
          <a:stretch>
            <a:fillRect/>
          </a:stretch>
        </p:blipFill>
        <p:spPr>
          <a:xfrm>
            <a:off x="1446835" y="2080112"/>
            <a:ext cx="8819909" cy="4008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3127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Bag of Words</a:t>
            </a:r>
          </a:p>
        </p:txBody>
      </p:sp>
      <p:pic>
        <p:nvPicPr>
          <p:cNvPr id="4" name="Content Placeholder 3"/>
          <p:cNvPicPr>
            <a:picLocks noGrp="1" noChangeAspect="1"/>
          </p:cNvPicPr>
          <p:nvPr>
            <p:ph idx="1"/>
          </p:nvPr>
        </p:nvPicPr>
        <p:blipFill>
          <a:blip r:embed="rId2"/>
          <a:stretch>
            <a:fillRect/>
          </a:stretch>
        </p:blipFill>
        <p:spPr>
          <a:xfrm>
            <a:off x="1288262" y="2511706"/>
            <a:ext cx="9867418" cy="2430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644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a:t>
            </a:r>
          </a:p>
        </p:txBody>
      </p:sp>
      <p:pic>
        <p:nvPicPr>
          <p:cNvPr id="5" name="Content Placeholder 4"/>
          <p:cNvPicPr>
            <a:picLocks noGrp="1" noChangeAspect="1"/>
          </p:cNvPicPr>
          <p:nvPr>
            <p:ph idx="1"/>
          </p:nvPr>
        </p:nvPicPr>
        <p:blipFill>
          <a:blip r:embed="rId2"/>
          <a:stretch>
            <a:fillRect/>
          </a:stretch>
        </p:blipFill>
        <p:spPr>
          <a:xfrm>
            <a:off x="1097280" y="2108199"/>
            <a:ext cx="9159763" cy="4142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9704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and training </a:t>
            </a:r>
          </a:p>
        </p:txBody>
      </p:sp>
      <p:pic>
        <p:nvPicPr>
          <p:cNvPr id="4" name="Content Placeholder 3"/>
          <p:cNvPicPr>
            <a:picLocks noGrp="1" noChangeAspect="1"/>
          </p:cNvPicPr>
          <p:nvPr>
            <p:ph idx="1"/>
          </p:nvPr>
        </p:nvPicPr>
        <p:blipFill>
          <a:blip r:embed="rId2"/>
          <a:stretch>
            <a:fillRect/>
          </a:stretch>
        </p:blipFill>
        <p:spPr>
          <a:xfrm>
            <a:off x="1189878" y="2683909"/>
            <a:ext cx="10289445" cy="2351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588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and confusion matrix</a:t>
            </a:r>
          </a:p>
        </p:txBody>
      </p:sp>
      <p:pic>
        <p:nvPicPr>
          <p:cNvPr id="4" name="Content Placeholder 3"/>
          <p:cNvPicPr>
            <a:picLocks noGrp="1" noChangeAspect="1"/>
          </p:cNvPicPr>
          <p:nvPr>
            <p:ph idx="1"/>
          </p:nvPr>
        </p:nvPicPr>
        <p:blipFill>
          <a:blip r:embed="rId2"/>
          <a:stretch>
            <a:fillRect/>
          </a:stretch>
        </p:blipFill>
        <p:spPr>
          <a:xfrm>
            <a:off x="1247751" y="2216099"/>
            <a:ext cx="7271216" cy="1939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1247751" y="4247907"/>
            <a:ext cx="2604303" cy="2068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695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B9789-62FE-474B-A9ED-5BC8EF302CD6}"/>
              </a:ext>
            </a:extLst>
          </p:cNvPr>
          <p:cNvSpPr>
            <a:spLocks noGrp="1"/>
          </p:cNvSpPr>
          <p:nvPr>
            <p:ph type="title"/>
          </p:nvPr>
        </p:nvSpPr>
        <p:spPr/>
        <p:txBody>
          <a:bodyPr/>
          <a:lstStyle/>
          <a:p>
            <a:r>
              <a:rPr lang="en-IN" dirty="0"/>
              <a:t>What is Sentiment Analysis?</a:t>
            </a:r>
          </a:p>
        </p:txBody>
      </p:sp>
      <p:sp>
        <p:nvSpPr>
          <p:cNvPr id="3" name="Content Placeholder 2">
            <a:extLst>
              <a:ext uri="{FF2B5EF4-FFF2-40B4-BE49-F238E27FC236}">
                <a16:creationId xmlns:a16="http://schemas.microsoft.com/office/drawing/2014/main" id="{BB4EBF3E-0292-473C-A8F2-B9C2F41AC5BB}"/>
              </a:ext>
            </a:extLst>
          </p:cNvPr>
          <p:cNvSpPr>
            <a:spLocks noGrp="1"/>
          </p:cNvSpPr>
          <p:nvPr>
            <p:ph idx="1"/>
          </p:nvPr>
        </p:nvSpPr>
        <p:spPr/>
        <p:txBody>
          <a:bodyPr/>
          <a:lstStyle/>
          <a:p>
            <a:r>
              <a:rPr lang="en-IN" dirty="0"/>
              <a:t>It is classification of the polarity of a given text in the document, sentence or a phrase</a:t>
            </a:r>
          </a:p>
          <a:p>
            <a:r>
              <a:rPr lang="en-IN" dirty="0"/>
              <a:t>The goal is to determine whether the expressed opinion in the text is positive, neutral or negative.</a:t>
            </a:r>
          </a:p>
          <a:p>
            <a:endParaRPr lang="en-IN" dirty="0"/>
          </a:p>
        </p:txBody>
      </p:sp>
    </p:spTree>
    <p:extLst>
      <p:ext uri="{BB962C8B-B14F-4D97-AF65-F5344CB8AC3E}">
        <p14:creationId xmlns:p14="http://schemas.microsoft.com/office/powerpoint/2010/main" val="104875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a:t>
            </a:r>
          </a:p>
        </p:txBody>
      </p:sp>
      <p:sp>
        <p:nvSpPr>
          <p:cNvPr id="3" name="Content Placeholder 2"/>
          <p:cNvSpPr>
            <a:spLocks noGrp="1"/>
          </p:cNvSpPr>
          <p:nvPr>
            <p:ph idx="1"/>
          </p:nvPr>
        </p:nvSpPr>
        <p:spPr/>
        <p:txBody>
          <a:bodyPr/>
          <a:lstStyle/>
          <a:p>
            <a:r>
              <a:rPr lang="en-US" dirty="0"/>
              <a:t>Total tweets considered for testing is 200.</a:t>
            </a:r>
          </a:p>
          <a:p>
            <a:r>
              <a:rPr lang="en-US" dirty="0"/>
              <a:t>Correct predictions are 146.hence accuracy is (146/200) x100=73%</a:t>
            </a:r>
          </a:p>
          <a:p>
            <a:r>
              <a:rPr lang="en-US" dirty="0"/>
              <a:t>Accuracy is 73%.</a:t>
            </a:r>
          </a:p>
        </p:txBody>
      </p:sp>
    </p:spTree>
    <p:extLst>
      <p:ext uri="{BB962C8B-B14F-4D97-AF65-F5344CB8AC3E}">
        <p14:creationId xmlns:p14="http://schemas.microsoft.com/office/powerpoint/2010/main" val="283041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4197-00CF-410B-8D75-716A22417457}"/>
              </a:ext>
            </a:extLst>
          </p:cNvPr>
          <p:cNvSpPr>
            <a:spLocks noGrp="1"/>
          </p:cNvSpPr>
          <p:nvPr>
            <p:ph type="title"/>
          </p:nvPr>
        </p:nvSpPr>
        <p:spPr/>
        <p:txBody>
          <a:bodyPr/>
          <a:lstStyle/>
          <a:p>
            <a:r>
              <a:rPr lang="en-IN" dirty="0"/>
              <a:t>SVM Implementation</a:t>
            </a:r>
          </a:p>
        </p:txBody>
      </p:sp>
      <p:pic>
        <p:nvPicPr>
          <p:cNvPr id="5" name="Content Placeholder 4">
            <a:extLst>
              <a:ext uri="{FF2B5EF4-FFF2-40B4-BE49-F238E27FC236}">
                <a16:creationId xmlns:a16="http://schemas.microsoft.com/office/drawing/2014/main" id="{8DCF1DF1-05CF-4AE6-BD8A-C054548F7CCE}"/>
              </a:ext>
            </a:extLst>
          </p:cNvPr>
          <p:cNvPicPr>
            <a:picLocks noGrp="1" noChangeAspect="1"/>
          </p:cNvPicPr>
          <p:nvPr>
            <p:ph idx="1"/>
          </p:nvPr>
        </p:nvPicPr>
        <p:blipFill>
          <a:blip r:embed="rId2"/>
          <a:stretch>
            <a:fillRect/>
          </a:stretch>
        </p:blipFill>
        <p:spPr>
          <a:xfrm>
            <a:off x="1096963" y="2520778"/>
            <a:ext cx="10058400" cy="3496963"/>
          </a:xfrm>
        </p:spPr>
      </p:pic>
    </p:spTree>
    <p:extLst>
      <p:ext uri="{BB962C8B-B14F-4D97-AF65-F5344CB8AC3E}">
        <p14:creationId xmlns:p14="http://schemas.microsoft.com/office/powerpoint/2010/main" val="11498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8F95D2-E5B3-427F-AE0A-2304CE648178}"/>
              </a:ext>
            </a:extLst>
          </p:cNvPr>
          <p:cNvPicPr>
            <a:picLocks noGrp="1" noChangeAspect="1"/>
          </p:cNvPicPr>
          <p:nvPr>
            <p:ph idx="1"/>
          </p:nvPr>
        </p:nvPicPr>
        <p:blipFill>
          <a:blip r:embed="rId2"/>
          <a:stretch>
            <a:fillRect/>
          </a:stretch>
        </p:blipFill>
        <p:spPr>
          <a:xfrm>
            <a:off x="1096963" y="2434281"/>
            <a:ext cx="10058400" cy="2977978"/>
          </a:xfrm>
        </p:spPr>
      </p:pic>
    </p:spTree>
    <p:extLst>
      <p:ext uri="{BB962C8B-B14F-4D97-AF65-F5344CB8AC3E}">
        <p14:creationId xmlns:p14="http://schemas.microsoft.com/office/powerpoint/2010/main" val="891210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7C9926-F644-4FC2-9878-0A6AE7D137F5}"/>
              </a:ext>
            </a:extLst>
          </p:cNvPr>
          <p:cNvPicPr>
            <a:picLocks noGrp="1" noChangeAspect="1"/>
          </p:cNvPicPr>
          <p:nvPr>
            <p:ph idx="1"/>
          </p:nvPr>
        </p:nvPicPr>
        <p:blipFill>
          <a:blip r:embed="rId2"/>
          <a:stretch>
            <a:fillRect/>
          </a:stretch>
        </p:blipFill>
        <p:spPr>
          <a:xfrm>
            <a:off x="988541" y="222422"/>
            <a:ext cx="10342605" cy="5868989"/>
          </a:xfrm>
        </p:spPr>
      </p:pic>
    </p:spTree>
    <p:extLst>
      <p:ext uri="{BB962C8B-B14F-4D97-AF65-F5344CB8AC3E}">
        <p14:creationId xmlns:p14="http://schemas.microsoft.com/office/powerpoint/2010/main" val="1320655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E7DB8B-4A76-4C20-8BC4-CEC8D41C0806}"/>
              </a:ext>
            </a:extLst>
          </p:cNvPr>
          <p:cNvPicPr>
            <a:picLocks noGrp="1" noChangeAspect="1"/>
          </p:cNvPicPr>
          <p:nvPr>
            <p:ph idx="1"/>
          </p:nvPr>
        </p:nvPicPr>
        <p:blipFill>
          <a:blip r:embed="rId2"/>
          <a:stretch>
            <a:fillRect/>
          </a:stretch>
        </p:blipFill>
        <p:spPr>
          <a:xfrm>
            <a:off x="257432" y="615441"/>
            <a:ext cx="11677135" cy="5223353"/>
          </a:xfrm>
        </p:spPr>
      </p:pic>
    </p:spTree>
    <p:extLst>
      <p:ext uri="{BB962C8B-B14F-4D97-AF65-F5344CB8AC3E}">
        <p14:creationId xmlns:p14="http://schemas.microsoft.com/office/powerpoint/2010/main" val="3656815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67BF11-537B-4872-BBD8-D2E5E31D9484}"/>
              </a:ext>
            </a:extLst>
          </p:cNvPr>
          <p:cNvPicPr>
            <a:picLocks noGrp="1" noChangeAspect="1"/>
          </p:cNvPicPr>
          <p:nvPr>
            <p:ph idx="1"/>
          </p:nvPr>
        </p:nvPicPr>
        <p:blipFill>
          <a:blip r:embed="rId2"/>
          <a:stretch>
            <a:fillRect/>
          </a:stretch>
        </p:blipFill>
        <p:spPr>
          <a:xfrm>
            <a:off x="398967" y="1075038"/>
            <a:ext cx="10904750" cy="3855307"/>
          </a:xfrm>
        </p:spPr>
      </p:pic>
    </p:spTree>
    <p:extLst>
      <p:ext uri="{BB962C8B-B14F-4D97-AF65-F5344CB8AC3E}">
        <p14:creationId xmlns:p14="http://schemas.microsoft.com/office/powerpoint/2010/main" val="749363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1F5E-AF7B-48CE-90D0-D42471311FA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5D8F2D3-BD45-471A-8BD7-A2FEEC331645}"/>
              </a:ext>
            </a:extLst>
          </p:cNvPr>
          <p:cNvPicPr>
            <a:picLocks noGrp="1" noChangeAspect="1"/>
          </p:cNvPicPr>
          <p:nvPr>
            <p:ph idx="1"/>
          </p:nvPr>
        </p:nvPicPr>
        <p:blipFill>
          <a:blip r:embed="rId2"/>
          <a:stretch>
            <a:fillRect/>
          </a:stretch>
        </p:blipFill>
        <p:spPr>
          <a:xfrm>
            <a:off x="705377" y="185352"/>
            <a:ext cx="10593925" cy="5461686"/>
          </a:xfrm>
        </p:spPr>
      </p:pic>
    </p:spTree>
    <p:extLst>
      <p:ext uri="{BB962C8B-B14F-4D97-AF65-F5344CB8AC3E}">
        <p14:creationId xmlns:p14="http://schemas.microsoft.com/office/powerpoint/2010/main" val="1373121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64CEEE4-1083-42FB-B41B-4DDF300100C0}"/>
              </a:ext>
            </a:extLst>
          </p:cNvPr>
          <p:cNvPicPr>
            <a:picLocks noGrp="1" noChangeAspect="1"/>
          </p:cNvPicPr>
          <p:nvPr>
            <p:ph idx="1"/>
          </p:nvPr>
        </p:nvPicPr>
        <p:blipFill>
          <a:blip r:embed="rId2"/>
          <a:stretch>
            <a:fillRect/>
          </a:stretch>
        </p:blipFill>
        <p:spPr>
          <a:xfrm>
            <a:off x="123260" y="654909"/>
            <a:ext cx="11945479" cy="4300150"/>
          </a:xfrm>
        </p:spPr>
      </p:pic>
    </p:spTree>
    <p:extLst>
      <p:ext uri="{BB962C8B-B14F-4D97-AF65-F5344CB8AC3E}">
        <p14:creationId xmlns:p14="http://schemas.microsoft.com/office/powerpoint/2010/main" val="1695679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0C6096-DA7E-499B-A52A-CAF741315949}"/>
              </a:ext>
            </a:extLst>
          </p:cNvPr>
          <p:cNvPicPr>
            <a:picLocks noGrp="1" noChangeAspect="1"/>
          </p:cNvPicPr>
          <p:nvPr>
            <p:ph idx="1"/>
          </p:nvPr>
        </p:nvPicPr>
        <p:blipFill>
          <a:blip r:embed="rId2"/>
          <a:stretch>
            <a:fillRect/>
          </a:stretch>
        </p:blipFill>
        <p:spPr>
          <a:xfrm>
            <a:off x="0" y="963827"/>
            <a:ext cx="11973697" cy="3770777"/>
          </a:xfrm>
        </p:spPr>
      </p:pic>
    </p:spTree>
    <p:extLst>
      <p:ext uri="{BB962C8B-B14F-4D97-AF65-F5344CB8AC3E}">
        <p14:creationId xmlns:p14="http://schemas.microsoft.com/office/powerpoint/2010/main" val="1843902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E98E-50A8-438E-B2BE-D0923C4B2F14}"/>
              </a:ext>
            </a:extLst>
          </p:cNvPr>
          <p:cNvSpPr>
            <a:spLocks noGrp="1"/>
          </p:cNvSpPr>
          <p:nvPr>
            <p:ph type="title"/>
          </p:nvPr>
        </p:nvSpPr>
        <p:spPr>
          <a:xfrm>
            <a:off x="1097280" y="657444"/>
            <a:ext cx="10058400" cy="1450757"/>
          </a:xfrm>
        </p:spPr>
        <p:txBody>
          <a:bodyPr>
            <a:normAutofit/>
          </a:bodyPr>
          <a:lstStyle/>
          <a:p>
            <a:r>
              <a:rPr lang="en-US" i="0" dirty="0">
                <a:effectLst/>
                <a:latin typeface="Noto Serif JP"/>
              </a:rPr>
              <a:t>Further Improvements and Next Steps</a:t>
            </a:r>
            <a:br>
              <a:rPr lang="en-US" i="0" dirty="0">
                <a:effectLst/>
                <a:latin typeface="Noto Serif JP"/>
              </a:rPr>
            </a:br>
            <a:endParaRPr lang="en-IN" dirty="0"/>
          </a:p>
        </p:txBody>
      </p:sp>
      <p:sp>
        <p:nvSpPr>
          <p:cNvPr id="3" name="Content Placeholder 2">
            <a:extLst>
              <a:ext uri="{FF2B5EF4-FFF2-40B4-BE49-F238E27FC236}">
                <a16:creationId xmlns:a16="http://schemas.microsoft.com/office/drawing/2014/main" id="{2656F2D6-D740-4AF6-8005-D005A4969800}"/>
              </a:ext>
            </a:extLst>
          </p:cNvPr>
          <p:cNvSpPr>
            <a:spLocks noGrp="1"/>
          </p:cNvSpPr>
          <p:nvPr>
            <p:ph idx="1"/>
          </p:nvPr>
        </p:nvSpPr>
        <p:spPr/>
        <p:txBody>
          <a:bodyPr>
            <a:normAutofit/>
          </a:bodyPr>
          <a:lstStyle/>
          <a:p>
            <a:pPr algn="l"/>
            <a:r>
              <a:rPr lang="en-US" b="0" i="0" dirty="0">
                <a:solidFill>
                  <a:schemeClr val="tx1"/>
                </a:solidFill>
                <a:effectLst/>
                <a:latin typeface="Nunito Sans"/>
              </a:rPr>
              <a:t>There are a few ways we can improve this pipeline to make it look more like something production ready.</a:t>
            </a:r>
          </a:p>
          <a:p>
            <a:pPr algn="l">
              <a:buFont typeface="Arial" panose="020B0604020202020204" pitchFamily="34" charset="0"/>
              <a:buChar char="•"/>
            </a:pPr>
            <a:r>
              <a:rPr lang="en-US" b="0" i="0" dirty="0">
                <a:solidFill>
                  <a:schemeClr val="tx1"/>
                </a:solidFill>
                <a:effectLst/>
                <a:latin typeface="Nunito Sans"/>
              </a:rPr>
              <a:t>Gather (a lot) more tweets – the more tweets we have, the more confident we can be in our sentiment estimation.</a:t>
            </a:r>
          </a:p>
          <a:p>
            <a:pPr algn="l">
              <a:buFont typeface="Arial" panose="020B0604020202020204" pitchFamily="34" charset="0"/>
              <a:buChar char="•"/>
            </a:pPr>
            <a:r>
              <a:rPr lang="en-US" b="0" i="0" dirty="0">
                <a:solidFill>
                  <a:schemeClr val="tx1"/>
                </a:solidFill>
                <a:effectLst/>
                <a:latin typeface="Nunito Sans"/>
              </a:rPr>
              <a:t>Explore other algorithms – depending on the business goal, other algorithms might be better suited to this type of analysis. For example, the </a:t>
            </a:r>
            <a:r>
              <a:rPr lang="en-US" dirty="0" err="1">
                <a:solidFill>
                  <a:schemeClr val="tx1"/>
                </a:solidFill>
                <a:latin typeface="Nunito Sans"/>
              </a:rPr>
              <a:t>TextBlob</a:t>
            </a:r>
            <a:r>
              <a:rPr lang="en-US" dirty="0">
                <a:solidFill>
                  <a:schemeClr val="tx1"/>
                </a:solidFill>
                <a:latin typeface="Nunito Sans"/>
              </a:rPr>
              <a:t> Python package</a:t>
            </a:r>
            <a:r>
              <a:rPr lang="en-US" b="0" i="0" dirty="0">
                <a:solidFill>
                  <a:schemeClr val="tx1"/>
                </a:solidFill>
                <a:effectLst/>
                <a:latin typeface="Nunito Sans"/>
              </a:rPr>
              <a:t> returns a measure of subjectivity for a given string of text.</a:t>
            </a:r>
          </a:p>
          <a:p>
            <a:pPr algn="l">
              <a:buFont typeface="Arial" panose="020B0604020202020204" pitchFamily="34" charset="0"/>
              <a:buChar char="•"/>
            </a:pPr>
            <a:r>
              <a:rPr lang="en-US" dirty="0">
                <a:solidFill>
                  <a:schemeClr val="tx1"/>
                </a:solidFill>
                <a:latin typeface="Nunito Sans"/>
              </a:rPr>
              <a:t>Making a web model of the project with real time input of text and classification of its sentiment.</a:t>
            </a:r>
          </a:p>
          <a:p>
            <a:pPr marL="0" indent="0" algn="l">
              <a:buNone/>
            </a:pPr>
            <a:r>
              <a:rPr lang="en-US" dirty="0">
                <a:solidFill>
                  <a:schemeClr val="tx1"/>
                </a:solidFill>
                <a:latin typeface="Nunito Sans"/>
              </a:rPr>
              <a:t> </a:t>
            </a:r>
            <a:endParaRPr lang="en-US" b="0" i="0" dirty="0">
              <a:solidFill>
                <a:schemeClr val="tx1"/>
              </a:solidFill>
              <a:effectLst/>
              <a:latin typeface="Nunito Sans"/>
            </a:endParaRPr>
          </a:p>
          <a:p>
            <a:endParaRPr lang="en-IN" dirty="0">
              <a:solidFill>
                <a:schemeClr val="tx1"/>
              </a:solidFill>
              <a:latin typeface="Nunito Sans"/>
            </a:endParaRPr>
          </a:p>
        </p:txBody>
      </p:sp>
    </p:spTree>
    <p:extLst>
      <p:ext uri="{BB962C8B-B14F-4D97-AF65-F5344CB8AC3E}">
        <p14:creationId xmlns:p14="http://schemas.microsoft.com/office/powerpoint/2010/main" val="346769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96BAE8-10CB-41C9-B598-BC3C4DA2313E}"/>
              </a:ext>
            </a:extLst>
          </p:cNvPr>
          <p:cNvPicPr>
            <a:picLocks noGrp="1" noChangeAspect="1"/>
          </p:cNvPicPr>
          <p:nvPr>
            <p:ph idx="1"/>
          </p:nvPr>
        </p:nvPicPr>
        <p:blipFill rotWithShape="1">
          <a:blip r:embed="rId2"/>
          <a:srcRect t="8014"/>
          <a:stretch/>
        </p:blipFill>
        <p:spPr>
          <a:xfrm>
            <a:off x="0" y="135924"/>
            <a:ext cx="12192000" cy="6305361"/>
          </a:xfrm>
        </p:spPr>
      </p:pic>
    </p:spTree>
    <p:extLst>
      <p:ext uri="{BB962C8B-B14F-4D97-AF65-F5344CB8AC3E}">
        <p14:creationId xmlns:p14="http://schemas.microsoft.com/office/powerpoint/2010/main" val="175022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258A-95D1-4A69-9D5E-41291A1AA170}"/>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BE55479-2FAA-42A5-AFDF-EE4BACD74BBC}"/>
              </a:ext>
            </a:extLst>
          </p:cNvPr>
          <p:cNvSpPr>
            <a:spLocks noGrp="1"/>
          </p:cNvSpPr>
          <p:nvPr>
            <p:ph idx="1"/>
          </p:nvPr>
        </p:nvSpPr>
        <p:spPr/>
        <p:txBody>
          <a:bodyPr/>
          <a:lstStyle/>
          <a:p>
            <a:r>
              <a:rPr lang="en-IN" dirty="0"/>
              <a:t>From our research we have concluded that Naive Bayes and Support Vector Machine are two of the best approach for our project, After analysing the final result of both of them the best of either two algorithm is SVM and the same will be selected for our further process.</a:t>
            </a:r>
          </a:p>
        </p:txBody>
      </p:sp>
    </p:spTree>
    <p:extLst>
      <p:ext uri="{BB962C8B-B14F-4D97-AF65-F5344CB8AC3E}">
        <p14:creationId xmlns:p14="http://schemas.microsoft.com/office/powerpoint/2010/main" val="3599493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D65F-845B-44B1-B767-F9D1B74607CB}"/>
              </a:ext>
            </a:extLst>
          </p:cNvPr>
          <p:cNvSpPr>
            <a:spLocks noGrp="1"/>
          </p:cNvSpPr>
          <p:nvPr>
            <p:ph type="title"/>
          </p:nvPr>
        </p:nvSpPr>
        <p:spPr/>
        <p:txBody>
          <a:bodyPr/>
          <a:lstStyle/>
          <a:p>
            <a:r>
              <a:rPr lang="en-IN" dirty="0"/>
              <a:t>Why is Sentiment Analysis Important ?</a:t>
            </a:r>
          </a:p>
        </p:txBody>
      </p:sp>
      <p:sp>
        <p:nvSpPr>
          <p:cNvPr id="3" name="Content Placeholder 2">
            <a:extLst>
              <a:ext uri="{FF2B5EF4-FFF2-40B4-BE49-F238E27FC236}">
                <a16:creationId xmlns:a16="http://schemas.microsoft.com/office/drawing/2014/main" id="{7795DC09-5CFC-44EA-BBE3-3E175CC9F20E}"/>
              </a:ext>
            </a:extLst>
          </p:cNvPr>
          <p:cNvSpPr>
            <a:spLocks noGrp="1"/>
          </p:cNvSpPr>
          <p:nvPr>
            <p:ph idx="1"/>
          </p:nvPr>
        </p:nvSpPr>
        <p:spPr/>
        <p:txBody>
          <a:bodyPr/>
          <a:lstStyle/>
          <a:p>
            <a:pPr>
              <a:buFont typeface="Wingdings" panose="05000000000000000000" pitchFamily="2" charset="2"/>
              <a:buChar char="q"/>
            </a:pPr>
            <a:r>
              <a:rPr lang="en-IN" dirty="0"/>
              <a:t>Microblogging has become popular communication tool</a:t>
            </a:r>
          </a:p>
          <a:p>
            <a:pPr>
              <a:buFont typeface="Wingdings" panose="05000000000000000000" pitchFamily="2" charset="2"/>
              <a:buChar char="q"/>
            </a:pPr>
            <a:r>
              <a:rPr lang="en-IN" dirty="0"/>
              <a:t>Opinion of the mass is important</a:t>
            </a:r>
          </a:p>
          <a:p>
            <a:pPr>
              <a:buFont typeface="Wingdings" panose="05000000000000000000" pitchFamily="2" charset="2"/>
              <a:buChar char="§"/>
            </a:pPr>
            <a:r>
              <a:rPr lang="en-IN" dirty="0"/>
              <a:t>Political party may want to know whether people support their program or not.</a:t>
            </a:r>
          </a:p>
          <a:p>
            <a:pPr>
              <a:buFont typeface="Wingdings" panose="05000000000000000000" pitchFamily="2" charset="2"/>
              <a:buChar char="§"/>
            </a:pPr>
            <a:r>
              <a:rPr lang="en-IN" dirty="0"/>
              <a:t>Before investing into a company, one can leverage the sentiment of the people for the company to find out where it stands.</a:t>
            </a:r>
          </a:p>
          <a:p>
            <a:pPr>
              <a:buFont typeface="Wingdings" panose="05000000000000000000" pitchFamily="2" charset="2"/>
              <a:buChar char="§"/>
            </a:pPr>
            <a:r>
              <a:rPr lang="en-IN" dirty="0"/>
              <a:t>A company might want to find out the reviews of its products</a:t>
            </a:r>
          </a:p>
          <a:p>
            <a:endParaRPr lang="en-IN" dirty="0"/>
          </a:p>
        </p:txBody>
      </p:sp>
    </p:spTree>
    <p:extLst>
      <p:ext uri="{BB962C8B-B14F-4D97-AF65-F5344CB8AC3E}">
        <p14:creationId xmlns:p14="http://schemas.microsoft.com/office/powerpoint/2010/main" val="162232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870F-A720-44F4-98AA-CCC102267CE8}"/>
              </a:ext>
            </a:extLst>
          </p:cNvPr>
          <p:cNvSpPr>
            <a:spLocks noGrp="1"/>
          </p:cNvSpPr>
          <p:nvPr>
            <p:ph type="title"/>
          </p:nvPr>
        </p:nvSpPr>
        <p:spPr/>
        <p:txBody>
          <a:bodyPr/>
          <a:lstStyle/>
          <a:p>
            <a:r>
              <a:rPr lang="en-IN" dirty="0"/>
              <a:t>Using Twitter for Sentiment Analysis</a:t>
            </a:r>
          </a:p>
        </p:txBody>
      </p:sp>
      <p:sp>
        <p:nvSpPr>
          <p:cNvPr id="3" name="Content Placeholder 2">
            <a:extLst>
              <a:ext uri="{FF2B5EF4-FFF2-40B4-BE49-F238E27FC236}">
                <a16:creationId xmlns:a16="http://schemas.microsoft.com/office/drawing/2014/main" id="{18FEB27E-39B3-458E-9989-C08AA8E5F817}"/>
              </a:ext>
            </a:extLst>
          </p:cNvPr>
          <p:cNvSpPr>
            <a:spLocks noGrp="1"/>
          </p:cNvSpPr>
          <p:nvPr>
            <p:ph idx="1"/>
          </p:nvPr>
        </p:nvSpPr>
        <p:spPr/>
        <p:txBody>
          <a:bodyPr/>
          <a:lstStyle/>
          <a:p>
            <a:pPr>
              <a:buFont typeface="Arial" panose="020B0604020202020204" pitchFamily="34" charset="0"/>
              <a:buChar char="•"/>
            </a:pPr>
            <a:r>
              <a:rPr lang="en-IN" dirty="0"/>
              <a:t>Popular microblogging site</a:t>
            </a:r>
          </a:p>
          <a:p>
            <a:pPr>
              <a:buFont typeface="Arial" panose="020B0604020202020204" pitchFamily="34" charset="0"/>
              <a:buChar char="•"/>
            </a:pPr>
            <a:r>
              <a:rPr lang="en-IN" dirty="0"/>
              <a:t>240+ million active users</a:t>
            </a:r>
          </a:p>
          <a:p>
            <a:pPr>
              <a:buFont typeface="Arial" panose="020B0604020202020204" pitchFamily="34" charset="0"/>
              <a:buChar char="•"/>
            </a:pPr>
            <a:r>
              <a:rPr lang="en-IN" dirty="0"/>
              <a:t>Twitter audience varies from common people to celebrities</a:t>
            </a:r>
          </a:p>
          <a:p>
            <a:pPr>
              <a:buFont typeface="Arial" panose="020B0604020202020204" pitchFamily="34" charset="0"/>
              <a:buChar char="•"/>
            </a:pPr>
            <a:r>
              <a:rPr lang="en-IN" dirty="0"/>
              <a:t>Users often discuss current affairs and share personal views on various subjects</a:t>
            </a:r>
          </a:p>
          <a:p>
            <a:pPr>
              <a:buFont typeface="Arial" panose="020B0604020202020204" pitchFamily="34" charset="0"/>
              <a:buChar char="•"/>
            </a:pPr>
            <a:r>
              <a:rPr lang="en-IN" dirty="0"/>
              <a:t>Tweets are small in length and hence unambiguous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91101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3B62-AEF7-4B30-B410-4C787C81EF6A}"/>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7B976A21-1599-4C9C-BDE0-C3CEF9BE3821}"/>
              </a:ext>
            </a:extLst>
          </p:cNvPr>
          <p:cNvSpPr>
            <a:spLocks noGrp="1"/>
          </p:cNvSpPr>
          <p:nvPr>
            <p:ph idx="1"/>
          </p:nvPr>
        </p:nvSpPr>
        <p:spPr/>
        <p:txBody>
          <a:bodyPr/>
          <a:lstStyle/>
          <a:p>
            <a:r>
              <a:rPr lang="en-IN" dirty="0"/>
              <a:t>The problem statement at hand consists of two subtasks:</a:t>
            </a:r>
          </a:p>
          <a:p>
            <a:pPr>
              <a:buFont typeface="Wingdings" panose="05000000000000000000" pitchFamily="2" charset="2"/>
              <a:buChar char="q"/>
            </a:pPr>
            <a:r>
              <a:rPr lang="en-IN" dirty="0"/>
              <a:t>Phrase Level Sentiment Analysis in Twitter:</a:t>
            </a:r>
          </a:p>
          <a:p>
            <a:pPr marL="0" indent="0">
              <a:buNone/>
            </a:pPr>
            <a:r>
              <a:rPr lang="en-IN" dirty="0"/>
              <a:t>Given a message containing a marked instance of a word or a phrase, determine whether that            instance is positive, negative or neutral in that context.</a:t>
            </a:r>
          </a:p>
          <a:p>
            <a:pPr>
              <a:buFont typeface="Wingdings" panose="05000000000000000000" pitchFamily="2" charset="2"/>
              <a:buChar char="q"/>
            </a:pPr>
            <a:r>
              <a:rPr lang="en-IN" dirty="0"/>
              <a:t>Sentence Level Sentiment Analysis in Twitter:</a:t>
            </a:r>
          </a:p>
          <a:p>
            <a:pPr marL="0" indent="0">
              <a:buNone/>
            </a:pPr>
            <a:r>
              <a:rPr lang="en-IN" dirty="0"/>
              <a:t>Given a message, decide whether the message is of positive, negative or neutral sentiment. For messages conveying both a positive and negative sentiment, whichever is the stronger sentiment should be chosen</a:t>
            </a:r>
          </a:p>
        </p:txBody>
      </p:sp>
    </p:spTree>
    <p:extLst>
      <p:ext uri="{BB962C8B-B14F-4D97-AF65-F5344CB8AC3E}">
        <p14:creationId xmlns:p14="http://schemas.microsoft.com/office/powerpoint/2010/main" val="4142764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4E8D5E-5621-4668-982C-F1670B13D16D}"/>
              </a:ext>
            </a:extLst>
          </p:cNvPr>
          <p:cNvPicPr>
            <a:picLocks noGrp="1" noChangeAspect="1"/>
          </p:cNvPicPr>
          <p:nvPr>
            <p:ph idx="1"/>
          </p:nvPr>
        </p:nvPicPr>
        <p:blipFill rotWithShape="1">
          <a:blip r:embed="rId2"/>
          <a:srcRect t="10450"/>
          <a:stretch/>
        </p:blipFill>
        <p:spPr>
          <a:xfrm>
            <a:off x="-26793" y="0"/>
            <a:ext cx="12218793" cy="6437869"/>
          </a:xfrm>
        </p:spPr>
      </p:pic>
    </p:spTree>
    <p:extLst>
      <p:ext uri="{BB962C8B-B14F-4D97-AF65-F5344CB8AC3E}">
        <p14:creationId xmlns:p14="http://schemas.microsoft.com/office/powerpoint/2010/main" val="149829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5282A-8A3C-4805-A181-DB2622CC5DE6}"/>
              </a:ext>
            </a:extLst>
          </p:cNvPr>
          <p:cNvSpPr>
            <a:spLocks noGrp="1"/>
          </p:cNvSpPr>
          <p:nvPr>
            <p:ph type="title"/>
          </p:nvPr>
        </p:nvSpPr>
        <p:spPr>
          <a:xfrm>
            <a:off x="1066800" y="276446"/>
            <a:ext cx="10058400" cy="1450757"/>
          </a:xfrm>
        </p:spPr>
        <p:txBody>
          <a:bodyPr/>
          <a:lstStyle/>
          <a:p>
            <a:r>
              <a:rPr lang="en-IN" dirty="0"/>
              <a:t>Approach</a:t>
            </a:r>
          </a:p>
        </p:txBody>
      </p:sp>
      <p:sp>
        <p:nvSpPr>
          <p:cNvPr id="4" name="Rectangle 3">
            <a:extLst>
              <a:ext uri="{FF2B5EF4-FFF2-40B4-BE49-F238E27FC236}">
                <a16:creationId xmlns:a16="http://schemas.microsoft.com/office/drawing/2014/main" id="{47BF3FED-4F1C-4901-9F18-054C2E701B9E}"/>
              </a:ext>
            </a:extLst>
          </p:cNvPr>
          <p:cNvSpPr/>
          <p:nvPr/>
        </p:nvSpPr>
        <p:spPr>
          <a:xfrm>
            <a:off x="1552352" y="2069810"/>
            <a:ext cx="9572847" cy="574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Tweet Downloader</a:t>
            </a:r>
          </a:p>
        </p:txBody>
      </p:sp>
      <p:sp>
        <p:nvSpPr>
          <p:cNvPr id="5" name="Rectangle 4">
            <a:extLst>
              <a:ext uri="{FF2B5EF4-FFF2-40B4-BE49-F238E27FC236}">
                <a16:creationId xmlns:a16="http://schemas.microsoft.com/office/drawing/2014/main" id="{2B78EC29-0747-44F2-9786-8B79C78BB1A9}"/>
              </a:ext>
            </a:extLst>
          </p:cNvPr>
          <p:cNvSpPr/>
          <p:nvPr/>
        </p:nvSpPr>
        <p:spPr>
          <a:xfrm>
            <a:off x="1552352" y="3025550"/>
            <a:ext cx="9572847" cy="5741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800" dirty="0" err="1"/>
              <a:t>Tokeniser</a:t>
            </a:r>
            <a:endParaRPr lang="en-IN" sz="2800" dirty="0"/>
          </a:p>
        </p:txBody>
      </p:sp>
      <p:sp>
        <p:nvSpPr>
          <p:cNvPr id="6" name="Rectangle 5">
            <a:extLst>
              <a:ext uri="{FF2B5EF4-FFF2-40B4-BE49-F238E27FC236}">
                <a16:creationId xmlns:a16="http://schemas.microsoft.com/office/drawing/2014/main" id="{FB559885-A159-4E98-B702-E73EF4B7A737}"/>
              </a:ext>
            </a:extLst>
          </p:cNvPr>
          <p:cNvSpPr/>
          <p:nvPr/>
        </p:nvSpPr>
        <p:spPr>
          <a:xfrm>
            <a:off x="1552352" y="3975190"/>
            <a:ext cx="9572847" cy="57415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2800" dirty="0" err="1"/>
              <a:t>Preprocessing</a:t>
            </a:r>
            <a:endParaRPr lang="en-IN" sz="2800" dirty="0"/>
          </a:p>
        </p:txBody>
      </p:sp>
      <p:sp>
        <p:nvSpPr>
          <p:cNvPr id="7" name="Rectangle 6">
            <a:extLst>
              <a:ext uri="{FF2B5EF4-FFF2-40B4-BE49-F238E27FC236}">
                <a16:creationId xmlns:a16="http://schemas.microsoft.com/office/drawing/2014/main" id="{936F3AE5-9AA5-4650-9E7D-DBC4712BE2F7}"/>
              </a:ext>
            </a:extLst>
          </p:cNvPr>
          <p:cNvSpPr/>
          <p:nvPr/>
        </p:nvSpPr>
        <p:spPr>
          <a:xfrm>
            <a:off x="1552352" y="4843719"/>
            <a:ext cx="9572847" cy="57415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2800" dirty="0"/>
              <a:t>Feature Extractor</a:t>
            </a:r>
          </a:p>
        </p:txBody>
      </p:sp>
      <p:sp>
        <p:nvSpPr>
          <p:cNvPr id="8" name="Rectangle 7">
            <a:extLst>
              <a:ext uri="{FF2B5EF4-FFF2-40B4-BE49-F238E27FC236}">
                <a16:creationId xmlns:a16="http://schemas.microsoft.com/office/drawing/2014/main" id="{C16E5BD2-EDB1-4C52-A77C-1C753E0E9DB8}"/>
              </a:ext>
            </a:extLst>
          </p:cNvPr>
          <p:cNvSpPr/>
          <p:nvPr/>
        </p:nvSpPr>
        <p:spPr>
          <a:xfrm>
            <a:off x="1552352" y="5712249"/>
            <a:ext cx="9572847" cy="50702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t>SVM / Naïve Bayes Classifier &amp; Prediction</a:t>
            </a:r>
          </a:p>
        </p:txBody>
      </p:sp>
      <p:sp>
        <p:nvSpPr>
          <p:cNvPr id="9" name="Arrow: Down 8">
            <a:extLst>
              <a:ext uri="{FF2B5EF4-FFF2-40B4-BE49-F238E27FC236}">
                <a16:creationId xmlns:a16="http://schemas.microsoft.com/office/drawing/2014/main" id="{A098A2D1-CCB7-4077-A6F4-3EF8047E3403}"/>
              </a:ext>
            </a:extLst>
          </p:cNvPr>
          <p:cNvSpPr/>
          <p:nvPr/>
        </p:nvSpPr>
        <p:spPr>
          <a:xfrm>
            <a:off x="5968314" y="2643968"/>
            <a:ext cx="247135" cy="37548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Arrow: Down 9">
            <a:extLst>
              <a:ext uri="{FF2B5EF4-FFF2-40B4-BE49-F238E27FC236}">
                <a16:creationId xmlns:a16="http://schemas.microsoft.com/office/drawing/2014/main" id="{EB8C214A-089C-4189-9989-3CD6DC036A4C}"/>
              </a:ext>
            </a:extLst>
          </p:cNvPr>
          <p:cNvSpPr/>
          <p:nvPr/>
        </p:nvSpPr>
        <p:spPr>
          <a:xfrm>
            <a:off x="5968314" y="3605808"/>
            <a:ext cx="247135" cy="36938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Arrow: Down 10">
            <a:extLst>
              <a:ext uri="{FF2B5EF4-FFF2-40B4-BE49-F238E27FC236}">
                <a16:creationId xmlns:a16="http://schemas.microsoft.com/office/drawing/2014/main" id="{1EA2075C-D809-4AEE-8B7C-193512C53E73}"/>
              </a:ext>
            </a:extLst>
          </p:cNvPr>
          <p:cNvSpPr/>
          <p:nvPr/>
        </p:nvSpPr>
        <p:spPr>
          <a:xfrm>
            <a:off x="5968314" y="4549348"/>
            <a:ext cx="247135" cy="29437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Arrow: Down 11">
            <a:extLst>
              <a:ext uri="{FF2B5EF4-FFF2-40B4-BE49-F238E27FC236}">
                <a16:creationId xmlns:a16="http://schemas.microsoft.com/office/drawing/2014/main" id="{FBFFEE65-9586-4EDA-848A-1BF35532A6C3}"/>
              </a:ext>
            </a:extLst>
          </p:cNvPr>
          <p:cNvSpPr/>
          <p:nvPr/>
        </p:nvSpPr>
        <p:spPr>
          <a:xfrm>
            <a:off x="5968314" y="5417877"/>
            <a:ext cx="247135" cy="29437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85569567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{A513DD36-C7EC-4B66-A257-5B056076F8C2}tf22712842_win32</Template>
  <TotalTime>563</TotalTime>
  <Words>1429</Words>
  <Application>Microsoft Office PowerPoint</Application>
  <PresentationFormat>Widescreen</PresentationFormat>
  <Paragraphs>118</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Bookman Old Style</vt:lpstr>
      <vt:lpstr>Calibri</vt:lpstr>
      <vt:lpstr>Franklin Gothic Book</vt:lpstr>
      <vt:lpstr>Noto Serif JP</vt:lpstr>
      <vt:lpstr>Nunito Sans</vt:lpstr>
      <vt:lpstr>poppins</vt:lpstr>
      <vt:lpstr>Wingdings</vt:lpstr>
      <vt:lpstr>1_RetrospectVTI</vt:lpstr>
      <vt:lpstr>Twitter Sentimental Analysis</vt:lpstr>
      <vt:lpstr>Group Members  </vt:lpstr>
      <vt:lpstr>What is Sentiment Analysis?</vt:lpstr>
      <vt:lpstr>PowerPoint Presentation</vt:lpstr>
      <vt:lpstr>Why is Sentiment Analysis Important ?</vt:lpstr>
      <vt:lpstr>Using Twitter for Sentiment Analysis</vt:lpstr>
      <vt:lpstr>Problem Statement</vt:lpstr>
      <vt:lpstr>PowerPoint Presentation</vt:lpstr>
      <vt:lpstr>Approach</vt:lpstr>
      <vt:lpstr>Approach</vt:lpstr>
      <vt:lpstr>Approach</vt:lpstr>
      <vt:lpstr>Design Plan</vt:lpstr>
      <vt:lpstr>Implementation Plan</vt:lpstr>
      <vt:lpstr>Extracting Tweets </vt:lpstr>
      <vt:lpstr>Pre-processing Tweets </vt:lpstr>
      <vt:lpstr>Applying the right sentiment analysis algorithm</vt:lpstr>
      <vt:lpstr>Naïve Bayes Algorithm</vt:lpstr>
      <vt:lpstr>How Naive Bayes algorithm works? </vt:lpstr>
      <vt:lpstr>Support Vector Machine (SVM)</vt:lpstr>
      <vt:lpstr>How SVM Works?</vt:lpstr>
      <vt:lpstr>PowerPoint Presentation</vt:lpstr>
      <vt:lpstr>Naïve Bayes implementation</vt:lpstr>
      <vt:lpstr>TSV tweets dataset</vt:lpstr>
      <vt:lpstr>Text Cleaning and creating a corpus</vt:lpstr>
      <vt:lpstr>Corpus of tweets</vt:lpstr>
      <vt:lpstr>Creating Bag of Words</vt:lpstr>
      <vt:lpstr>Bag of words</vt:lpstr>
      <vt:lpstr>Splitting and training </vt:lpstr>
      <vt:lpstr>Prediction and confusion matrix</vt:lpstr>
      <vt:lpstr>Accuracy</vt:lpstr>
      <vt:lpstr>SVM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Improvements and Next Steps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Sentimental Analysis</dc:title>
  <dc:creator>Sutej Kulkarni</dc:creator>
  <cp:lastModifiedBy>Sutej Kulkarni</cp:lastModifiedBy>
  <cp:revision>40</cp:revision>
  <dcterms:created xsi:type="dcterms:W3CDTF">2020-10-21T12:51:17Z</dcterms:created>
  <dcterms:modified xsi:type="dcterms:W3CDTF">2020-12-23T14:45:45Z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